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65" r:id="rId5"/>
    <p:sldId id="281" r:id="rId6"/>
    <p:sldId id="294" r:id="rId7"/>
    <p:sldId id="295" r:id="rId8"/>
    <p:sldId id="296" r:id="rId9"/>
    <p:sldId id="293" r:id="rId10"/>
    <p:sldId id="266" r:id="rId11"/>
    <p:sldId id="286" r:id="rId12"/>
    <p:sldId id="301" r:id="rId13"/>
    <p:sldId id="282" r:id="rId14"/>
    <p:sldId id="299" r:id="rId15"/>
    <p:sldId id="292" r:id="rId16"/>
    <p:sldId id="302" r:id="rId17"/>
    <p:sldId id="287" r:id="rId18"/>
    <p:sldId id="288" r:id="rId19"/>
    <p:sldId id="289" r:id="rId20"/>
    <p:sldId id="303" r:id="rId21"/>
    <p:sldId id="291" r:id="rId22"/>
    <p:sldId id="304" r:id="rId23"/>
  </p:sldIdLst>
  <p:sldSz cx="12192000" cy="6858000"/>
  <p:notesSz cx="6731000" cy="985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p:scale>
          <a:sx n="67" d="100"/>
          <a:sy n="67" d="100"/>
        </p:scale>
        <p:origin x="5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'YOT funding chart'!$C$2</c:f>
              <c:strCache>
                <c:ptCount val="1"/>
                <c:pt idx="0">
                  <c:v>Compound score</c:v>
                </c:pt>
              </c:strCache>
            </c:strRef>
          </c:tx>
          <c:spPr>
            <a:ln w="25400" cap="rnd">
              <a:noFill/>
              <a:round/>
            </a:ln>
            <a:effectLst/>
          </c:spPr>
          <c:marker>
            <c:symbol val="circle"/>
            <c:size val="5"/>
            <c:spPr>
              <a:solidFill>
                <a:srgbClr val="C05017"/>
              </a:solidFill>
              <a:ln w="9525">
                <a:solidFill>
                  <a:srgbClr val="C05017"/>
                </a:solidFill>
              </a:ln>
              <a:effectLst/>
            </c:spPr>
          </c:marker>
          <c:trendline>
            <c:spPr>
              <a:ln w="19050" cap="rnd">
                <a:solidFill>
                  <a:schemeClr val="accent1"/>
                </a:solidFill>
                <a:prstDash val="sysDot"/>
              </a:ln>
              <a:effectLst/>
            </c:spPr>
            <c:trendlineType val="linear"/>
            <c:dispRSqr val="1"/>
            <c:dispEq val="0"/>
            <c:trendlineLbl>
              <c:layout>
                <c:manualLayout>
                  <c:x val="-6.2119451220626641E-2"/>
                  <c:y val="-1.2517195116081443E-2"/>
                </c:manualLayout>
              </c:layout>
              <c:numFmt formatCode="General"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trendlineLbl>
          </c:trendline>
          <c:xVal>
            <c:numRef>
              <c:f>'YOT funding chart'!$B$3:$B$47</c:f>
              <c:numCache>
                <c:formatCode>_("£"* #,##0.00_);_("£"* \(#,##0.00\);_("£"* "-"??_);_(@_)</c:formatCode>
                <c:ptCount val="45"/>
                <c:pt idx="0">
                  <c:v>10036.367149758455</c:v>
                </c:pt>
                <c:pt idx="1">
                  <c:v>13589.370051635113</c:v>
                </c:pt>
                <c:pt idx="2">
                  <c:v>9270.421875</c:v>
                </c:pt>
                <c:pt idx="3">
                  <c:v>5109.2008733624452</c:v>
                </c:pt>
                <c:pt idx="4">
                  <c:v>7146.5522388059699</c:v>
                </c:pt>
                <c:pt idx="5">
                  <c:v>5627.9797712418303</c:v>
                </c:pt>
                <c:pt idx="6">
                  <c:v>10486.670329670329</c:v>
                </c:pt>
                <c:pt idx="7">
                  <c:v>17248.544715447155</c:v>
                </c:pt>
                <c:pt idx="8">
                  <c:v>11114.988764044943</c:v>
                </c:pt>
                <c:pt idx="9">
                  <c:v>6804.6531791907519</c:v>
                </c:pt>
                <c:pt idx="10">
                  <c:v>8394.0888888888894</c:v>
                </c:pt>
                <c:pt idx="11">
                  <c:v>11194.631578947368</c:v>
                </c:pt>
                <c:pt idx="12">
                  <c:v>11556.860215053763</c:v>
                </c:pt>
                <c:pt idx="13">
                  <c:v>8902.5368421052626</c:v>
                </c:pt>
                <c:pt idx="14">
                  <c:v>27204.291666666668</c:v>
                </c:pt>
                <c:pt idx="15">
                  <c:v>9797.3796296296296</c:v>
                </c:pt>
                <c:pt idx="16">
                  <c:v>9835.5507246376819</c:v>
                </c:pt>
                <c:pt idx="17">
                  <c:v>12462.715277777777</c:v>
                </c:pt>
                <c:pt idx="18">
                  <c:v>13470.851851851852</c:v>
                </c:pt>
                <c:pt idx="19">
                  <c:v>10344.431547619048</c:v>
                </c:pt>
                <c:pt idx="20">
                  <c:v>17742.225092250923</c:v>
                </c:pt>
                <c:pt idx="21">
                  <c:v>8876.8969072164946</c:v>
                </c:pt>
                <c:pt idx="22">
                  <c:v>13832.345525291828</c:v>
                </c:pt>
                <c:pt idx="23">
                  <c:v>16014.20430107527</c:v>
                </c:pt>
                <c:pt idx="24">
                  <c:v>8105.6153846153848</c:v>
                </c:pt>
                <c:pt idx="25">
                  <c:v>5604.3730158730159</c:v>
                </c:pt>
                <c:pt idx="26">
                  <c:v>7282.5102040816328</c:v>
                </c:pt>
                <c:pt idx="27">
                  <c:v>9126.2737226277368</c:v>
                </c:pt>
                <c:pt idx="28">
                  <c:v>6823.698473282443</c:v>
                </c:pt>
                <c:pt idx="29">
                  <c:v>8903.6737588652486</c:v>
                </c:pt>
                <c:pt idx="30">
                  <c:v>6231.2072072072069</c:v>
                </c:pt>
                <c:pt idx="31">
                  <c:v>4585.8854625550657</c:v>
                </c:pt>
                <c:pt idx="32">
                  <c:v>9614.3956521739128</c:v>
                </c:pt>
                <c:pt idx="33">
                  <c:v>18739.371428571427</c:v>
                </c:pt>
                <c:pt idx="34">
                  <c:v>12219.101449275362</c:v>
                </c:pt>
                <c:pt idx="35">
                  <c:v>6490.3164556962029</c:v>
                </c:pt>
                <c:pt idx="36">
                  <c:v>10681.588235294117</c:v>
                </c:pt>
                <c:pt idx="37">
                  <c:v>10489.987654320988</c:v>
                </c:pt>
                <c:pt idx="38">
                  <c:v>7056.8559999999998</c:v>
                </c:pt>
                <c:pt idx="39">
                  <c:v>41913.666666666664</c:v>
                </c:pt>
                <c:pt idx="40">
                  <c:v>14769.795031055901</c:v>
                </c:pt>
                <c:pt idx="41">
                  <c:v>33439.184210526313</c:v>
                </c:pt>
                <c:pt idx="42">
                  <c:v>27349.591726618706</c:v>
                </c:pt>
                <c:pt idx="43">
                  <c:v>3094.1666666666665</c:v>
                </c:pt>
                <c:pt idx="44">
                  <c:v>15591.386363636364</c:v>
                </c:pt>
              </c:numCache>
            </c:numRef>
          </c:xVal>
          <c:yVal>
            <c:numRef>
              <c:f>'YOT funding chart'!$C$3:$C$47</c:f>
              <c:numCache>
                <c:formatCode>General</c:formatCode>
                <c:ptCount val="45"/>
                <c:pt idx="0">
                  <c:v>14</c:v>
                </c:pt>
                <c:pt idx="1">
                  <c:v>3</c:v>
                </c:pt>
                <c:pt idx="2">
                  <c:v>3</c:v>
                </c:pt>
                <c:pt idx="3">
                  <c:v>7</c:v>
                </c:pt>
                <c:pt idx="4">
                  <c:v>21</c:v>
                </c:pt>
                <c:pt idx="5">
                  <c:v>17</c:v>
                </c:pt>
                <c:pt idx="6">
                  <c:v>23</c:v>
                </c:pt>
                <c:pt idx="7">
                  <c:v>31</c:v>
                </c:pt>
                <c:pt idx="8">
                  <c:v>0</c:v>
                </c:pt>
                <c:pt idx="9">
                  <c:v>16</c:v>
                </c:pt>
                <c:pt idx="10">
                  <c:v>19</c:v>
                </c:pt>
                <c:pt idx="11">
                  <c:v>15</c:v>
                </c:pt>
                <c:pt idx="12">
                  <c:v>36</c:v>
                </c:pt>
                <c:pt idx="13">
                  <c:v>33</c:v>
                </c:pt>
                <c:pt idx="14">
                  <c:v>18</c:v>
                </c:pt>
                <c:pt idx="15">
                  <c:v>19</c:v>
                </c:pt>
                <c:pt idx="16">
                  <c:v>31</c:v>
                </c:pt>
                <c:pt idx="17">
                  <c:v>25</c:v>
                </c:pt>
                <c:pt idx="18">
                  <c:v>14</c:v>
                </c:pt>
                <c:pt idx="19">
                  <c:v>22</c:v>
                </c:pt>
                <c:pt idx="20">
                  <c:v>16</c:v>
                </c:pt>
                <c:pt idx="21">
                  <c:v>24</c:v>
                </c:pt>
                <c:pt idx="22">
                  <c:v>21</c:v>
                </c:pt>
                <c:pt idx="23">
                  <c:v>16</c:v>
                </c:pt>
                <c:pt idx="24">
                  <c:v>16</c:v>
                </c:pt>
                <c:pt idx="25">
                  <c:v>18</c:v>
                </c:pt>
                <c:pt idx="26">
                  <c:v>10</c:v>
                </c:pt>
                <c:pt idx="27">
                  <c:v>25</c:v>
                </c:pt>
                <c:pt idx="28">
                  <c:v>15</c:v>
                </c:pt>
                <c:pt idx="29">
                  <c:v>21</c:v>
                </c:pt>
                <c:pt idx="30">
                  <c:v>28</c:v>
                </c:pt>
                <c:pt idx="31">
                  <c:v>20</c:v>
                </c:pt>
                <c:pt idx="32">
                  <c:v>29</c:v>
                </c:pt>
                <c:pt idx="33">
                  <c:v>24</c:v>
                </c:pt>
                <c:pt idx="34">
                  <c:v>29</c:v>
                </c:pt>
                <c:pt idx="35">
                  <c:v>20</c:v>
                </c:pt>
                <c:pt idx="36">
                  <c:v>10</c:v>
                </c:pt>
                <c:pt idx="37">
                  <c:v>4</c:v>
                </c:pt>
                <c:pt idx="38">
                  <c:v>11</c:v>
                </c:pt>
                <c:pt idx="39">
                  <c:v>26</c:v>
                </c:pt>
                <c:pt idx="40">
                  <c:v>27</c:v>
                </c:pt>
                <c:pt idx="41">
                  <c:v>34</c:v>
                </c:pt>
                <c:pt idx="42">
                  <c:v>6</c:v>
                </c:pt>
                <c:pt idx="43">
                  <c:v>9</c:v>
                </c:pt>
                <c:pt idx="44">
                  <c:v>27</c:v>
                </c:pt>
              </c:numCache>
            </c:numRef>
          </c:yVal>
          <c:smooth val="0"/>
          <c:extLst>
            <c:ext xmlns:c16="http://schemas.microsoft.com/office/drawing/2014/chart" uri="{C3380CC4-5D6E-409C-BE32-E72D297353CC}">
              <c16:uniqueId val="{00000001-D2FE-474A-A113-72FC2B3F2EA5}"/>
            </c:ext>
          </c:extLst>
        </c:ser>
        <c:dLbls>
          <c:showLegendKey val="0"/>
          <c:showVal val="0"/>
          <c:showCatName val="0"/>
          <c:showSerName val="0"/>
          <c:showPercent val="0"/>
          <c:showBubbleSize val="0"/>
        </c:dLbls>
        <c:axId val="520196800"/>
        <c:axId val="520201392"/>
      </c:scatterChart>
      <c:valAx>
        <c:axId val="5201968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000" b="1" i="0" u="none" strike="noStrike" kern="1200" baseline="0">
                    <a:solidFill>
                      <a:sysClr val="windowText" lastClr="000000"/>
                    </a:solidFill>
                    <a:latin typeface="+mn-lt"/>
                    <a:ea typeface="+mn-ea"/>
                    <a:cs typeface="+mn-cs"/>
                  </a:defRPr>
                </a:pPr>
                <a:r>
                  <a:rPr lang="en-GB" sz="2000" b="1" dirty="0"/>
                  <a:t>Partnership funding per</a:t>
                </a:r>
                <a:r>
                  <a:rPr lang="en-GB" sz="2000" b="1" baseline="0" dirty="0"/>
                  <a:t> </a:t>
                </a:r>
                <a:r>
                  <a:rPr lang="en-GB" sz="2000" b="1" dirty="0"/>
                  <a:t>case</a:t>
                </a:r>
              </a:p>
            </c:rich>
          </c:tx>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mn-lt"/>
                  <a:ea typeface="+mn-ea"/>
                  <a:cs typeface="+mn-cs"/>
                </a:defRPr>
              </a:pPr>
              <a:endParaRPr lang="en-US"/>
            </a:p>
          </c:txPr>
        </c:title>
        <c:numFmt formatCode="_(&quot;£&quot;* #,##0_);_(&quot;£&quot;* \(#,##0\);_(&quot;£&quot;* &quot;-&quot;_);_(@_)"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crossAx val="520201392"/>
        <c:crosses val="autoZero"/>
        <c:crossBetween val="midCat"/>
        <c:majorUnit val="10000"/>
      </c:valAx>
      <c:valAx>
        <c:axId val="520201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sz="2000" b="1" i="0" u="none" strike="noStrike" kern="1200" baseline="0">
                    <a:solidFill>
                      <a:sysClr val="windowText" lastClr="000000"/>
                    </a:solidFill>
                    <a:latin typeface="+mn-lt"/>
                    <a:ea typeface="+mn-ea"/>
                    <a:cs typeface="+mn-cs"/>
                  </a:defRPr>
                </a:pPr>
                <a:r>
                  <a:rPr lang="en-GB" sz="2000" b="1"/>
                  <a:t>Compound Inspection Score</a:t>
                </a:r>
              </a:p>
            </c:rich>
          </c:tx>
          <c:layout>
            <c:manualLayout>
              <c:xMode val="edge"/>
              <c:yMode val="edge"/>
              <c:x val="8.8649679898869568E-3"/>
              <c:y val="0.11101357950438395"/>
            </c:manualLayout>
          </c:layout>
          <c:overlay val="0"/>
          <c:spPr>
            <a:noFill/>
            <a:ln>
              <a:noFill/>
            </a:ln>
            <a:effectLst/>
          </c:spPr>
          <c:txPr>
            <a:bodyPr rot="-5400000" spcFirstLastPara="1" vertOverflow="ellipsis" vert="horz" wrap="square" anchor="ctr" anchorCtr="1"/>
            <a:lstStyle/>
            <a:p>
              <a:pPr algn="ctr" rtl="0">
                <a:defRPr sz="2000" b="1"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20196800"/>
        <c:crosses val="autoZero"/>
        <c:crossBetween val="midCat"/>
      </c:valAx>
      <c:spPr>
        <a:noFill/>
        <a:ln>
          <a:noFill/>
        </a:ln>
        <a:effectLst/>
      </c:spPr>
    </c:plotArea>
    <c:plotVisOnly val="1"/>
    <c:dispBlanksAs val="gap"/>
    <c:showDLblsOverMax val="0"/>
  </c:chart>
  <c:spPr>
    <a:noFill/>
    <a:ln>
      <a:noFill/>
    </a:ln>
    <a:effectLst/>
  </c:spPr>
  <c:txPr>
    <a:bodyPr/>
    <a:lstStyle/>
    <a:p>
      <a:pPr>
        <a:defRPr sz="1200" baseline="0">
          <a:solidFill>
            <a:sysClr val="windowText" lastClr="000000"/>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13632F-EE50-4F02-BDEA-AA2AC3AE250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5631D2F5-E1A3-46B2-9ED1-7B14C59EA6EB}">
      <dgm:prSet phldrT="[Text]" custT="1"/>
      <dgm:spPr>
        <a:solidFill>
          <a:srgbClr val="C0501B"/>
        </a:solidFill>
      </dgm:spPr>
      <dgm:t>
        <a:bodyPr/>
        <a:lstStyle/>
        <a:p>
          <a:r>
            <a:rPr lang="en-US" sz="1800" b="1" dirty="0" err="1">
              <a:latin typeface="Tahoma" panose="020B0604030504040204" pitchFamily="34" charset="0"/>
              <a:ea typeface="Tahoma" panose="020B0604030504040204" pitchFamily="34" charset="0"/>
              <a:cs typeface="Tahoma" panose="020B0604030504040204" pitchFamily="34" charset="0"/>
            </a:rPr>
            <a:t>Organisational</a:t>
          </a:r>
          <a:r>
            <a:rPr lang="en-US" sz="1800" b="1" dirty="0">
              <a:latin typeface="Tahoma" panose="020B0604030504040204" pitchFamily="34" charset="0"/>
              <a:ea typeface="Tahoma" panose="020B0604030504040204" pitchFamily="34" charset="0"/>
              <a:cs typeface="Tahoma" panose="020B0604030504040204" pitchFamily="34" charset="0"/>
            </a:rPr>
            <a:t> delivery</a:t>
          </a:r>
        </a:p>
      </dgm:t>
    </dgm:pt>
    <dgm:pt modelId="{27833F1E-1700-477A-ACE0-627971DDA634}" type="parTrans" cxnId="{2D5F7A1C-603E-4371-85C3-628F8F7D0917}">
      <dgm:prSet/>
      <dgm:spPr/>
      <dgm:t>
        <a:bodyPr/>
        <a:lstStyle/>
        <a:p>
          <a:endParaRPr lang="en-US"/>
        </a:p>
      </dgm:t>
    </dgm:pt>
    <dgm:pt modelId="{E899271C-9F4C-44AD-B49C-4111DE39A701}" type="sibTrans" cxnId="{2D5F7A1C-603E-4371-85C3-628F8F7D0917}">
      <dgm:prSet/>
      <dgm:spPr/>
      <dgm:t>
        <a:bodyPr/>
        <a:lstStyle/>
        <a:p>
          <a:endParaRPr lang="en-US"/>
        </a:p>
      </dgm:t>
    </dgm:pt>
    <dgm:pt modelId="{BEF88A26-0F13-4941-9E9B-ADE4E4EBB24C}">
      <dgm:prSet phldrT="[Text]" custT="1"/>
      <dgm:spPr>
        <a:solidFill>
          <a:srgbClr val="C0501B"/>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1.1 Governance</a:t>
          </a:r>
          <a:br>
            <a:rPr lang="en-US" sz="1800" dirty="0">
              <a:latin typeface="Tahoma" panose="020B0604030504040204" pitchFamily="34" charset="0"/>
              <a:ea typeface="Tahoma" panose="020B0604030504040204" pitchFamily="34" charset="0"/>
              <a:cs typeface="Tahoma" panose="020B0604030504040204" pitchFamily="34" charset="0"/>
            </a:rPr>
          </a:br>
          <a:r>
            <a:rPr lang="en-US" sz="1800" dirty="0">
              <a:latin typeface="Tahoma" panose="020B0604030504040204" pitchFamily="34" charset="0"/>
              <a:ea typeface="Tahoma" panose="020B0604030504040204" pitchFamily="34" charset="0"/>
              <a:cs typeface="Tahoma" panose="020B0604030504040204" pitchFamily="34" charset="0"/>
            </a:rPr>
            <a:t>      and leadership</a:t>
          </a:r>
        </a:p>
      </dgm:t>
    </dgm:pt>
    <dgm:pt modelId="{D5AEEE35-E8B6-4203-93B6-33950AFB75AF}" type="parTrans" cxnId="{A768B635-81E3-4B27-A0BA-0757CD510E13}">
      <dgm:prSet/>
      <dgm:spPr/>
      <dgm:t>
        <a:bodyPr/>
        <a:lstStyle/>
        <a:p>
          <a:endParaRPr lang="en-US"/>
        </a:p>
      </dgm:t>
    </dgm:pt>
    <dgm:pt modelId="{F02D7176-2E86-4CBF-BB67-6138C8157F29}" type="sibTrans" cxnId="{A768B635-81E3-4B27-A0BA-0757CD510E13}">
      <dgm:prSet/>
      <dgm:spPr/>
      <dgm:t>
        <a:bodyPr/>
        <a:lstStyle/>
        <a:p>
          <a:endParaRPr lang="en-US"/>
        </a:p>
      </dgm:t>
    </dgm:pt>
    <dgm:pt modelId="{956B8876-9E2E-49C9-BB02-63963D060E64}">
      <dgm:prSet phldrT="[Text]" custT="1"/>
      <dgm:spPr/>
      <dgm:t>
        <a:bodyPr/>
        <a:lstStyle/>
        <a:p>
          <a:r>
            <a:rPr lang="en-US" sz="1800" b="1" dirty="0">
              <a:latin typeface="Tahoma" panose="020B0604030504040204" pitchFamily="34" charset="0"/>
              <a:ea typeface="Tahoma" panose="020B0604030504040204" pitchFamily="34" charset="0"/>
              <a:cs typeface="Tahoma" panose="020B0604030504040204" pitchFamily="34" charset="0"/>
            </a:rPr>
            <a:t>Court </a:t>
          </a:r>
          <a:br>
            <a:rPr lang="en-US" sz="1800" b="1" dirty="0">
              <a:latin typeface="Tahoma" panose="020B0604030504040204" pitchFamily="34" charset="0"/>
              <a:ea typeface="Tahoma" panose="020B0604030504040204" pitchFamily="34" charset="0"/>
              <a:cs typeface="Tahoma" panose="020B0604030504040204" pitchFamily="34" charset="0"/>
            </a:rPr>
          </a:br>
          <a:r>
            <a:rPr lang="en-US" sz="1800" b="1" dirty="0">
              <a:latin typeface="Tahoma" panose="020B0604030504040204" pitchFamily="34" charset="0"/>
              <a:ea typeface="Tahoma" panose="020B0604030504040204" pitchFamily="34" charset="0"/>
              <a:cs typeface="Tahoma" panose="020B0604030504040204" pitchFamily="34" charset="0"/>
            </a:rPr>
            <a:t>disposals</a:t>
          </a:r>
        </a:p>
      </dgm:t>
    </dgm:pt>
    <dgm:pt modelId="{BB897719-F970-42B3-9451-5C750A12FA54}" type="parTrans" cxnId="{20DD2E0D-E6FD-4F49-B22C-CBB9CAA503DA}">
      <dgm:prSet/>
      <dgm:spPr/>
      <dgm:t>
        <a:bodyPr/>
        <a:lstStyle/>
        <a:p>
          <a:endParaRPr lang="en-US"/>
        </a:p>
      </dgm:t>
    </dgm:pt>
    <dgm:pt modelId="{5A909C78-F9BB-4AE6-8617-BACB8DCEB47F}" type="sibTrans" cxnId="{20DD2E0D-E6FD-4F49-B22C-CBB9CAA503DA}">
      <dgm:prSet/>
      <dgm:spPr/>
      <dgm:t>
        <a:bodyPr/>
        <a:lstStyle/>
        <a:p>
          <a:endParaRPr lang="en-US"/>
        </a:p>
      </dgm:t>
    </dgm:pt>
    <dgm:pt modelId="{18E170A5-7CB4-4AA9-9796-6BA0ACF73854}">
      <dgm:prSet phldrT="[Text]" custT="1"/>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2.1 Assessment</a:t>
          </a:r>
        </a:p>
      </dgm:t>
    </dgm:pt>
    <dgm:pt modelId="{26C90551-C7BA-4651-A7BC-2C48957BC309}" type="parTrans" cxnId="{B43A8E6C-A72C-4AB0-8FFE-F423B39C1307}">
      <dgm:prSet/>
      <dgm:spPr/>
      <dgm:t>
        <a:bodyPr/>
        <a:lstStyle/>
        <a:p>
          <a:endParaRPr lang="en-US"/>
        </a:p>
      </dgm:t>
    </dgm:pt>
    <dgm:pt modelId="{0B060255-D7CB-4154-B975-150543437AC0}" type="sibTrans" cxnId="{B43A8E6C-A72C-4AB0-8FFE-F423B39C1307}">
      <dgm:prSet/>
      <dgm:spPr/>
      <dgm:t>
        <a:bodyPr/>
        <a:lstStyle/>
        <a:p>
          <a:endParaRPr lang="en-US"/>
        </a:p>
      </dgm:t>
    </dgm:pt>
    <dgm:pt modelId="{20C92395-91D2-4A63-B5E7-10547C4380B4}">
      <dgm:prSet phldrT="[Text]" custT="1"/>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2.2 Planning</a:t>
          </a:r>
        </a:p>
      </dgm:t>
    </dgm:pt>
    <dgm:pt modelId="{7886311E-2F16-4081-8810-AE282DA17C1A}" type="parTrans" cxnId="{8ED964E7-3088-4294-9370-D84F0BFAC37E}">
      <dgm:prSet/>
      <dgm:spPr/>
      <dgm:t>
        <a:bodyPr/>
        <a:lstStyle/>
        <a:p>
          <a:endParaRPr lang="en-US"/>
        </a:p>
      </dgm:t>
    </dgm:pt>
    <dgm:pt modelId="{E8E50163-5568-4E55-BFEC-BF2EBA5A1733}" type="sibTrans" cxnId="{8ED964E7-3088-4294-9370-D84F0BFAC37E}">
      <dgm:prSet/>
      <dgm:spPr/>
      <dgm:t>
        <a:bodyPr/>
        <a:lstStyle/>
        <a:p>
          <a:endParaRPr lang="en-US"/>
        </a:p>
      </dgm:t>
    </dgm:pt>
    <dgm:pt modelId="{B4FD2F15-5239-420D-9DD4-67199221D7C6}">
      <dgm:prSet phldrT="[Text]" custT="1"/>
      <dgm:spPr>
        <a:solidFill>
          <a:srgbClr val="A6A9AA"/>
        </a:solidFill>
      </dgm:spPr>
      <dgm:t>
        <a:bodyPr/>
        <a:lstStyle/>
        <a:p>
          <a:r>
            <a:rPr lang="en-US" sz="1800" b="1" dirty="0">
              <a:latin typeface="Tahoma" panose="020B0604030504040204" pitchFamily="34" charset="0"/>
              <a:ea typeface="Tahoma" panose="020B0604030504040204" pitchFamily="34" charset="0"/>
              <a:cs typeface="Tahoma" panose="020B0604030504040204" pitchFamily="34" charset="0"/>
            </a:rPr>
            <a:t>Out of court disposals</a:t>
          </a:r>
        </a:p>
      </dgm:t>
    </dgm:pt>
    <dgm:pt modelId="{E319DCDC-3410-4D5A-8AB7-8DA508DAF41B}" type="parTrans" cxnId="{5ED2ACCE-93FC-47AC-934A-28D428A9E0BB}">
      <dgm:prSet/>
      <dgm:spPr/>
      <dgm:t>
        <a:bodyPr/>
        <a:lstStyle/>
        <a:p>
          <a:endParaRPr lang="en-US"/>
        </a:p>
      </dgm:t>
    </dgm:pt>
    <dgm:pt modelId="{9523DA5A-E59B-4882-8709-38D6D019B78B}" type="sibTrans" cxnId="{5ED2ACCE-93FC-47AC-934A-28D428A9E0BB}">
      <dgm:prSet/>
      <dgm:spPr/>
      <dgm:t>
        <a:bodyPr/>
        <a:lstStyle/>
        <a:p>
          <a:endParaRPr lang="en-US"/>
        </a:p>
      </dgm:t>
    </dgm:pt>
    <dgm:pt modelId="{1E3A29FD-70DE-4FFF-A359-D210EF0E7C6C}">
      <dgm:prSet phldrT="[Text]" custT="1"/>
      <dgm:spPr>
        <a:solidFill>
          <a:srgbClr val="A6A9AA"/>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3.1 Assessment</a:t>
          </a:r>
        </a:p>
      </dgm:t>
    </dgm:pt>
    <dgm:pt modelId="{2A8037FC-8D02-4892-BA16-5BB7F55B64E8}" type="parTrans" cxnId="{64689C9E-116B-471D-AB41-FE9537D19BEE}">
      <dgm:prSet/>
      <dgm:spPr/>
      <dgm:t>
        <a:bodyPr/>
        <a:lstStyle/>
        <a:p>
          <a:endParaRPr lang="en-US"/>
        </a:p>
      </dgm:t>
    </dgm:pt>
    <dgm:pt modelId="{69552E10-F64E-447C-978D-0C88853EFAB4}" type="sibTrans" cxnId="{64689C9E-116B-471D-AB41-FE9537D19BEE}">
      <dgm:prSet/>
      <dgm:spPr/>
      <dgm:t>
        <a:bodyPr/>
        <a:lstStyle/>
        <a:p>
          <a:endParaRPr lang="en-US"/>
        </a:p>
      </dgm:t>
    </dgm:pt>
    <dgm:pt modelId="{15BE1B48-AD6C-40F1-9E67-D6D1828B7807}">
      <dgm:prSet phldrT="[Text]" custT="1"/>
      <dgm:spPr>
        <a:solidFill>
          <a:srgbClr val="C0501B"/>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1.2 Staff</a:t>
          </a:r>
        </a:p>
      </dgm:t>
    </dgm:pt>
    <dgm:pt modelId="{BC04103D-96BF-43F5-AB9B-80DD6FDB01F3}" type="parTrans" cxnId="{B74BB1BC-978B-4221-8B17-FA128B2A789C}">
      <dgm:prSet/>
      <dgm:spPr/>
      <dgm:t>
        <a:bodyPr/>
        <a:lstStyle/>
        <a:p>
          <a:endParaRPr lang="en-US"/>
        </a:p>
      </dgm:t>
    </dgm:pt>
    <dgm:pt modelId="{DD5FCAA8-97BE-4BE1-BDBE-3CB2914F57CB}" type="sibTrans" cxnId="{B74BB1BC-978B-4221-8B17-FA128B2A789C}">
      <dgm:prSet/>
      <dgm:spPr/>
      <dgm:t>
        <a:bodyPr/>
        <a:lstStyle/>
        <a:p>
          <a:endParaRPr lang="en-US"/>
        </a:p>
      </dgm:t>
    </dgm:pt>
    <dgm:pt modelId="{40FE174A-95BB-4E2B-8DEE-C595C1E65068}">
      <dgm:prSet phldrT="[Text]" custT="1"/>
      <dgm:spPr>
        <a:solidFill>
          <a:srgbClr val="C0501B"/>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1.3 Partnerships</a:t>
          </a:r>
          <a:br>
            <a:rPr lang="en-US" sz="1800" dirty="0">
              <a:latin typeface="Tahoma" panose="020B0604030504040204" pitchFamily="34" charset="0"/>
              <a:ea typeface="Tahoma" panose="020B0604030504040204" pitchFamily="34" charset="0"/>
              <a:cs typeface="Tahoma" panose="020B0604030504040204" pitchFamily="34" charset="0"/>
            </a:rPr>
          </a:br>
          <a:r>
            <a:rPr lang="en-US" sz="1800" dirty="0">
              <a:latin typeface="Tahoma" panose="020B0604030504040204" pitchFamily="34" charset="0"/>
              <a:ea typeface="Tahoma" panose="020B0604030504040204" pitchFamily="34" charset="0"/>
              <a:cs typeface="Tahoma" panose="020B0604030504040204" pitchFamily="34" charset="0"/>
            </a:rPr>
            <a:t>      and services</a:t>
          </a:r>
        </a:p>
      </dgm:t>
    </dgm:pt>
    <dgm:pt modelId="{51C8314E-0325-4019-91AE-E350A21E22C4}" type="parTrans" cxnId="{25F26D04-4915-4C3A-A542-A5F7DB1D77CC}">
      <dgm:prSet/>
      <dgm:spPr/>
      <dgm:t>
        <a:bodyPr/>
        <a:lstStyle/>
        <a:p>
          <a:endParaRPr lang="en-US"/>
        </a:p>
      </dgm:t>
    </dgm:pt>
    <dgm:pt modelId="{B4913D3E-FBFF-494D-86DA-4DAF27C4128E}" type="sibTrans" cxnId="{25F26D04-4915-4C3A-A542-A5F7DB1D77CC}">
      <dgm:prSet/>
      <dgm:spPr/>
      <dgm:t>
        <a:bodyPr/>
        <a:lstStyle/>
        <a:p>
          <a:endParaRPr lang="en-US"/>
        </a:p>
      </dgm:t>
    </dgm:pt>
    <dgm:pt modelId="{8CDD25E6-6BE7-493B-9BED-0070225A0B9E}">
      <dgm:prSet phldrT="[Text]" custT="1"/>
      <dgm:spPr>
        <a:solidFill>
          <a:srgbClr val="C0501B"/>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1.4 Information</a:t>
          </a:r>
          <a:br>
            <a:rPr lang="en-US" sz="1800" dirty="0">
              <a:latin typeface="Tahoma" panose="020B0604030504040204" pitchFamily="34" charset="0"/>
              <a:ea typeface="Tahoma" panose="020B0604030504040204" pitchFamily="34" charset="0"/>
              <a:cs typeface="Tahoma" panose="020B0604030504040204" pitchFamily="34" charset="0"/>
            </a:rPr>
          </a:br>
          <a:r>
            <a:rPr lang="en-US" sz="1800" dirty="0">
              <a:latin typeface="Tahoma" panose="020B0604030504040204" pitchFamily="34" charset="0"/>
              <a:ea typeface="Tahoma" panose="020B0604030504040204" pitchFamily="34" charset="0"/>
              <a:cs typeface="Tahoma" panose="020B0604030504040204" pitchFamily="34" charset="0"/>
            </a:rPr>
            <a:t>      and facilities</a:t>
          </a:r>
        </a:p>
      </dgm:t>
    </dgm:pt>
    <dgm:pt modelId="{427ABB2B-E53E-4ED5-BA86-8916DEB333A0}" type="parTrans" cxnId="{7FB97B59-B6C7-4AF1-B792-B91F7B4B0EA2}">
      <dgm:prSet/>
      <dgm:spPr/>
      <dgm:t>
        <a:bodyPr/>
        <a:lstStyle/>
        <a:p>
          <a:endParaRPr lang="en-US"/>
        </a:p>
      </dgm:t>
    </dgm:pt>
    <dgm:pt modelId="{6A59DFE6-4827-483F-9E57-E1DFC802F17C}" type="sibTrans" cxnId="{7FB97B59-B6C7-4AF1-B792-B91F7B4B0EA2}">
      <dgm:prSet/>
      <dgm:spPr/>
      <dgm:t>
        <a:bodyPr/>
        <a:lstStyle/>
        <a:p>
          <a:endParaRPr lang="en-US"/>
        </a:p>
      </dgm:t>
    </dgm:pt>
    <dgm:pt modelId="{F2BECEE9-772C-46B4-8989-C4DB9B9102E4}">
      <dgm:prSet phldrT="[Text]" custT="1"/>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2.3 Implementation </a:t>
          </a:r>
          <a:br>
            <a:rPr lang="en-US" sz="1800" dirty="0">
              <a:latin typeface="Tahoma" panose="020B0604030504040204" pitchFamily="34" charset="0"/>
              <a:ea typeface="Tahoma" panose="020B0604030504040204" pitchFamily="34" charset="0"/>
              <a:cs typeface="Tahoma" panose="020B0604030504040204" pitchFamily="34" charset="0"/>
            </a:rPr>
          </a:br>
          <a:r>
            <a:rPr lang="en-US" sz="1800" dirty="0">
              <a:latin typeface="Tahoma" panose="020B0604030504040204" pitchFamily="34" charset="0"/>
              <a:ea typeface="Tahoma" panose="020B0604030504040204" pitchFamily="34" charset="0"/>
              <a:cs typeface="Tahoma" panose="020B0604030504040204" pitchFamily="34" charset="0"/>
            </a:rPr>
            <a:t>      and delivery</a:t>
          </a:r>
        </a:p>
      </dgm:t>
    </dgm:pt>
    <dgm:pt modelId="{24346ECB-4B89-4D87-BB7B-A2C460D8F1CD}" type="parTrans" cxnId="{CF17BFF5-19D5-46DD-A586-18423817BFC5}">
      <dgm:prSet/>
      <dgm:spPr/>
      <dgm:t>
        <a:bodyPr/>
        <a:lstStyle/>
        <a:p>
          <a:endParaRPr lang="en-US"/>
        </a:p>
      </dgm:t>
    </dgm:pt>
    <dgm:pt modelId="{239E59A9-38B4-40B7-92A4-9179FF6DEFFB}" type="sibTrans" cxnId="{CF17BFF5-19D5-46DD-A586-18423817BFC5}">
      <dgm:prSet/>
      <dgm:spPr/>
      <dgm:t>
        <a:bodyPr/>
        <a:lstStyle/>
        <a:p>
          <a:endParaRPr lang="en-US"/>
        </a:p>
      </dgm:t>
    </dgm:pt>
    <dgm:pt modelId="{BCE91B65-80F9-413E-9110-3F4E89A46F3C}">
      <dgm:prSet phldrT="[Text]" custT="1"/>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2.4 Reviewing</a:t>
          </a:r>
        </a:p>
      </dgm:t>
    </dgm:pt>
    <dgm:pt modelId="{40D03F25-D770-4AAA-AAB2-D08E6E447798}" type="parTrans" cxnId="{E7E7A0B8-BB97-4AD3-A6DA-94EBE3AA6E69}">
      <dgm:prSet/>
      <dgm:spPr/>
      <dgm:t>
        <a:bodyPr/>
        <a:lstStyle/>
        <a:p>
          <a:endParaRPr lang="en-US"/>
        </a:p>
      </dgm:t>
    </dgm:pt>
    <dgm:pt modelId="{874F99AD-BFD6-4FE2-805C-53BAAD685BBA}" type="sibTrans" cxnId="{E7E7A0B8-BB97-4AD3-A6DA-94EBE3AA6E69}">
      <dgm:prSet/>
      <dgm:spPr/>
      <dgm:t>
        <a:bodyPr/>
        <a:lstStyle/>
        <a:p>
          <a:endParaRPr lang="en-US"/>
        </a:p>
      </dgm:t>
    </dgm:pt>
    <dgm:pt modelId="{E230A60B-20B1-4689-9444-8CEF0226DF6E}">
      <dgm:prSet phldrT="[Text]" custT="1"/>
      <dgm:spPr>
        <a:solidFill>
          <a:srgbClr val="A6A9AA"/>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3.2 Planning</a:t>
          </a:r>
        </a:p>
      </dgm:t>
    </dgm:pt>
    <dgm:pt modelId="{46783D8C-26C1-4CCD-A8A0-FC849AD1DFDA}" type="parTrans" cxnId="{4E4340BF-604F-4677-AA23-85DF37E9D41E}">
      <dgm:prSet/>
      <dgm:spPr/>
      <dgm:t>
        <a:bodyPr/>
        <a:lstStyle/>
        <a:p>
          <a:endParaRPr lang="en-US"/>
        </a:p>
      </dgm:t>
    </dgm:pt>
    <dgm:pt modelId="{AC0155F2-AA98-4687-88DC-404E595DB8D4}" type="sibTrans" cxnId="{4E4340BF-604F-4677-AA23-85DF37E9D41E}">
      <dgm:prSet/>
      <dgm:spPr/>
      <dgm:t>
        <a:bodyPr/>
        <a:lstStyle/>
        <a:p>
          <a:endParaRPr lang="en-US"/>
        </a:p>
      </dgm:t>
    </dgm:pt>
    <dgm:pt modelId="{1C81344C-6D43-4DB6-9FB5-0104815B0C5B}">
      <dgm:prSet phldrT="[Text]" custT="1"/>
      <dgm:spPr>
        <a:solidFill>
          <a:srgbClr val="A6A9AA"/>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3.3 Implementation</a:t>
          </a:r>
          <a:br>
            <a:rPr lang="en-US" sz="1800" dirty="0">
              <a:latin typeface="Tahoma" panose="020B0604030504040204" pitchFamily="34" charset="0"/>
              <a:ea typeface="Tahoma" panose="020B0604030504040204" pitchFamily="34" charset="0"/>
              <a:cs typeface="Tahoma" panose="020B0604030504040204" pitchFamily="34" charset="0"/>
            </a:rPr>
          </a:br>
          <a:r>
            <a:rPr lang="en-US" sz="1800" dirty="0">
              <a:latin typeface="Tahoma" panose="020B0604030504040204" pitchFamily="34" charset="0"/>
              <a:ea typeface="Tahoma" panose="020B0604030504040204" pitchFamily="34" charset="0"/>
              <a:cs typeface="Tahoma" panose="020B0604030504040204" pitchFamily="34" charset="0"/>
            </a:rPr>
            <a:t>      and delivery</a:t>
          </a:r>
        </a:p>
      </dgm:t>
    </dgm:pt>
    <dgm:pt modelId="{5029E484-61A2-44C9-ADC9-6DEBF391E887}" type="parTrans" cxnId="{66946517-7FF5-4779-85AE-7349E842B209}">
      <dgm:prSet/>
      <dgm:spPr/>
      <dgm:t>
        <a:bodyPr/>
        <a:lstStyle/>
        <a:p>
          <a:endParaRPr lang="en-US"/>
        </a:p>
      </dgm:t>
    </dgm:pt>
    <dgm:pt modelId="{720B8CDC-D7FB-4449-9F33-D57A14B15BFA}" type="sibTrans" cxnId="{66946517-7FF5-4779-85AE-7349E842B209}">
      <dgm:prSet/>
      <dgm:spPr/>
      <dgm:t>
        <a:bodyPr/>
        <a:lstStyle/>
        <a:p>
          <a:endParaRPr lang="en-US"/>
        </a:p>
      </dgm:t>
    </dgm:pt>
    <dgm:pt modelId="{92CAEA25-A041-46BE-BFA7-6ED474765398}">
      <dgm:prSet phldrT="[Text]" custT="1"/>
      <dgm:spPr>
        <a:solidFill>
          <a:srgbClr val="A6A9AA"/>
        </a:solidFill>
      </dgm:spPr>
      <dgm:t>
        <a:bodyPr/>
        <a:lstStyle/>
        <a:p>
          <a:r>
            <a:rPr lang="en-US" sz="1800" dirty="0">
              <a:latin typeface="Tahoma" panose="020B0604030504040204" pitchFamily="34" charset="0"/>
              <a:ea typeface="Tahoma" panose="020B0604030504040204" pitchFamily="34" charset="0"/>
              <a:cs typeface="Tahoma" panose="020B0604030504040204" pitchFamily="34" charset="0"/>
            </a:rPr>
            <a:t>3.4 Joint working</a:t>
          </a:r>
        </a:p>
      </dgm:t>
    </dgm:pt>
    <dgm:pt modelId="{619BA108-9051-4F96-95B4-71E08ACBBAF8}" type="parTrans" cxnId="{85E40742-D838-41DF-9826-3BBF76A7A20B}">
      <dgm:prSet/>
      <dgm:spPr/>
      <dgm:t>
        <a:bodyPr/>
        <a:lstStyle/>
        <a:p>
          <a:endParaRPr lang="en-US"/>
        </a:p>
      </dgm:t>
    </dgm:pt>
    <dgm:pt modelId="{667B875D-8DDF-468F-B859-8D921F8BDE3D}" type="sibTrans" cxnId="{85E40742-D838-41DF-9826-3BBF76A7A20B}">
      <dgm:prSet/>
      <dgm:spPr/>
      <dgm:t>
        <a:bodyPr/>
        <a:lstStyle/>
        <a:p>
          <a:endParaRPr lang="en-US"/>
        </a:p>
      </dgm:t>
    </dgm:pt>
    <dgm:pt modelId="{49975B93-5543-4D25-A28B-380A2B534668}" type="pres">
      <dgm:prSet presAssocID="{6613632F-EE50-4F02-BDEA-AA2AC3AE2508}" presName="Name0" presStyleCnt="0">
        <dgm:presLayoutVars>
          <dgm:dir/>
          <dgm:resizeHandles val="exact"/>
        </dgm:presLayoutVars>
      </dgm:prSet>
      <dgm:spPr/>
    </dgm:pt>
    <dgm:pt modelId="{9BE65079-4EAA-4553-A436-25C7A934098F}" type="pres">
      <dgm:prSet presAssocID="{5631D2F5-E1A3-46B2-9ED1-7B14C59EA6EB}" presName="node" presStyleLbl="node1" presStyleIdx="0" presStyleCnt="3" custLinFactNeighborX="-513" custLinFactNeighborY="0">
        <dgm:presLayoutVars>
          <dgm:bulletEnabled val="1"/>
        </dgm:presLayoutVars>
      </dgm:prSet>
      <dgm:spPr/>
    </dgm:pt>
    <dgm:pt modelId="{D18977D9-1892-433D-A1E4-DB3CFF4904D5}" type="pres">
      <dgm:prSet presAssocID="{E899271C-9F4C-44AD-B49C-4111DE39A701}" presName="sibTrans" presStyleCnt="0"/>
      <dgm:spPr/>
    </dgm:pt>
    <dgm:pt modelId="{C0683340-2329-4B0B-8398-911982428FC6}" type="pres">
      <dgm:prSet presAssocID="{956B8876-9E2E-49C9-BB02-63963D060E64}" presName="node" presStyleLbl="node1" presStyleIdx="1" presStyleCnt="3">
        <dgm:presLayoutVars>
          <dgm:bulletEnabled val="1"/>
        </dgm:presLayoutVars>
      </dgm:prSet>
      <dgm:spPr/>
    </dgm:pt>
    <dgm:pt modelId="{46E94578-542A-4014-B759-108E7CD75B76}" type="pres">
      <dgm:prSet presAssocID="{5A909C78-F9BB-4AE6-8617-BACB8DCEB47F}" presName="sibTrans" presStyleCnt="0"/>
      <dgm:spPr/>
    </dgm:pt>
    <dgm:pt modelId="{1C998BB3-AB1F-4962-B661-DF9FBBF27B88}" type="pres">
      <dgm:prSet presAssocID="{B4FD2F15-5239-420D-9DD4-67199221D7C6}" presName="node" presStyleLbl="node1" presStyleIdx="2" presStyleCnt="3">
        <dgm:presLayoutVars>
          <dgm:bulletEnabled val="1"/>
        </dgm:presLayoutVars>
      </dgm:prSet>
      <dgm:spPr/>
    </dgm:pt>
  </dgm:ptLst>
  <dgm:cxnLst>
    <dgm:cxn modelId="{300C0E02-22AF-4741-86FA-3B7B0DCB9DE1}" type="presOf" srcId="{8CDD25E6-6BE7-493B-9BED-0070225A0B9E}" destId="{9BE65079-4EAA-4553-A436-25C7A934098F}" srcOrd="0" destOrd="4" presId="urn:microsoft.com/office/officeart/2005/8/layout/hList6"/>
    <dgm:cxn modelId="{25F26D04-4915-4C3A-A542-A5F7DB1D77CC}" srcId="{5631D2F5-E1A3-46B2-9ED1-7B14C59EA6EB}" destId="{40FE174A-95BB-4E2B-8DEE-C595C1E65068}" srcOrd="2" destOrd="0" parTransId="{51C8314E-0325-4019-91AE-E350A21E22C4}" sibTransId="{B4913D3E-FBFF-494D-86DA-4DAF27C4128E}"/>
    <dgm:cxn modelId="{52DF700A-B4B3-4446-89D5-C0D5B0116161}" type="presOf" srcId="{BCE91B65-80F9-413E-9110-3F4E89A46F3C}" destId="{C0683340-2329-4B0B-8398-911982428FC6}" srcOrd="0" destOrd="4" presId="urn:microsoft.com/office/officeart/2005/8/layout/hList6"/>
    <dgm:cxn modelId="{20DD2E0D-E6FD-4F49-B22C-CBB9CAA503DA}" srcId="{6613632F-EE50-4F02-BDEA-AA2AC3AE2508}" destId="{956B8876-9E2E-49C9-BB02-63963D060E64}" srcOrd="1" destOrd="0" parTransId="{BB897719-F970-42B3-9451-5C750A12FA54}" sibTransId="{5A909C78-F9BB-4AE6-8617-BACB8DCEB47F}"/>
    <dgm:cxn modelId="{66946517-7FF5-4779-85AE-7349E842B209}" srcId="{B4FD2F15-5239-420D-9DD4-67199221D7C6}" destId="{1C81344C-6D43-4DB6-9FB5-0104815B0C5B}" srcOrd="2" destOrd="0" parTransId="{5029E484-61A2-44C9-ADC9-6DEBF391E887}" sibTransId="{720B8CDC-D7FB-4449-9F33-D57A14B15BFA}"/>
    <dgm:cxn modelId="{2D5F7A1C-603E-4371-85C3-628F8F7D0917}" srcId="{6613632F-EE50-4F02-BDEA-AA2AC3AE2508}" destId="{5631D2F5-E1A3-46B2-9ED1-7B14C59EA6EB}" srcOrd="0" destOrd="0" parTransId="{27833F1E-1700-477A-ACE0-627971DDA634}" sibTransId="{E899271C-9F4C-44AD-B49C-4111DE39A701}"/>
    <dgm:cxn modelId="{8BE78722-E759-4794-8E5A-F303FC56DA54}" type="presOf" srcId="{92CAEA25-A041-46BE-BFA7-6ED474765398}" destId="{1C998BB3-AB1F-4962-B661-DF9FBBF27B88}" srcOrd="0" destOrd="4" presId="urn:microsoft.com/office/officeart/2005/8/layout/hList6"/>
    <dgm:cxn modelId="{58968527-B3DD-4C76-A443-75B254E8E4B0}" type="presOf" srcId="{6613632F-EE50-4F02-BDEA-AA2AC3AE2508}" destId="{49975B93-5543-4D25-A28B-380A2B534668}" srcOrd="0" destOrd="0" presId="urn:microsoft.com/office/officeart/2005/8/layout/hList6"/>
    <dgm:cxn modelId="{3E2FAA2D-9244-4D2D-BE07-2B793BD18E4A}" type="presOf" srcId="{18E170A5-7CB4-4AA9-9796-6BA0ACF73854}" destId="{C0683340-2329-4B0B-8398-911982428FC6}" srcOrd="0" destOrd="1" presId="urn:microsoft.com/office/officeart/2005/8/layout/hList6"/>
    <dgm:cxn modelId="{AEA95E32-C766-4257-8B2A-309FC87CCE2C}" type="presOf" srcId="{1C81344C-6D43-4DB6-9FB5-0104815B0C5B}" destId="{1C998BB3-AB1F-4962-B661-DF9FBBF27B88}" srcOrd="0" destOrd="3" presId="urn:microsoft.com/office/officeart/2005/8/layout/hList6"/>
    <dgm:cxn modelId="{A768B635-81E3-4B27-A0BA-0757CD510E13}" srcId="{5631D2F5-E1A3-46B2-9ED1-7B14C59EA6EB}" destId="{BEF88A26-0F13-4941-9E9B-ADE4E4EBB24C}" srcOrd="0" destOrd="0" parTransId="{D5AEEE35-E8B6-4203-93B6-33950AFB75AF}" sibTransId="{F02D7176-2E86-4CBF-BB67-6138C8157F29}"/>
    <dgm:cxn modelId="{7FCF883F-B6E4-411A-B15F-00684FEB26B7}" type="presOf" srcId="{B4FD2F15-5239-420D-9DD4-67199221D7C6}" destId="{1C998BB3-AB1F-4962-B661-DF9FBBF27B88}" srcOrd="0" destOrd="0" presId="urn:microsoft.com/office/officeart/2005/8/layout/hList6"/>
    <dgm:cxn modelId="{A5B4EF5F-D63C-49A5-B51E-D3541D53FEC3}" type="presOf" srcId="{20C92395-91D2-4A63-B5E7-10547C4380B4}" destId="{C0683340-2329-4B0B-8398-911982428FC6}" srcOrd="0" destOrd="2" presId="urn:microsoft.com/office/officeart/2005/8/layout/hList6"/>
    <dgm:cxn modelId="{85E40742-D838-41DF-9826-3BBF76A7A20B}" srcId="{B4FD2F15-5239-420D-9DD4-67199221D7C6}" destId="{92CAEA25-A041-46BE-BFA7-6ED474765398}" srcOrd="3" destOrd="0" parTransId="{619BA108-9051-4F96-95B4-71E08ACBBAF8}" sibTransId="{667B875D-8DDF-468F-B859-8D921F8BDE3D}"/>
    <dgm:cxn modelId="{C6640D62-3720-4B0C-9E1D-CAD9C4AB3DF3}" type="presOf" srcId="{1E3A29FD-70DE-4FFF-A359-D210EF0E7C6C}" destId="{1C998BB3-AB1F-4962-B661-DF9FBBF27B88}" srcOrd="0" destOrd="1" presId="urn:microsoft.com/office/officeart/2005/8/layout/hList6"/>
    <dgm:cxn modelId="{90B91662-C969-46F9-9F4A-45F24BC000FB}" type="presOf" srcId="{956B8876-9E2E-49C9-BB02-63963D060E64}" destId="{C0683340-2329-4B0B-8398-911982428FC6}" srcOrd="0" destOrd="0" presId="urn:microsoft.com/office/officeart/2005/8/layout/hList6"/>
    <dgm:cxn modelId="{B43A8E6C-A72C-4AB0-8FFE-F423B39C1307}" srcId="{956B8876-9E2E-49C9-BB02-63963D060E64}" destId="{18E170A5-7CB4-4AA9-9796-6BA0ACF73854}" srcOrd="0" destOrd="0" parTransId="{26C90551-C7BA-4651-A7BC-2C48957BC309}" sibTransId="{0B060255-D7CB-4154-B975-150543437AC0}"/>
    <dgm:cxn modelId="{7FB97B59-B6C7-4AF1-B792-B91F7B4B0EA2}" srcId="{5631D2F5-E1A3-46B2-9ED1-7B14C59EA6EB}" destId="{8CDD25E6-6BE7-493B-9BED-0070225A0B9E}" srcOrd="3" destOrd="0" parTransId="{427ABB2B-E53E-4ED5-BA86-8916DEB333A0}" sibTransId="{6A59DFE6-4827-483F-9E57-E1DFC802F17C}"/>
    <dgm:cxn modelId="{2F1DF886-8CBC-464B-9C9B-530C6082FADF}" type="presOf" srcId="{5631D2F5-E1A3-46B2-9ED1-7B14C59EA6EB}" destId="{9BE65079-4EAA-4553-A436-25C7A934098F}" srcOrd="0" destOrd="0" presId="urn:microsoft.com/office/officeart/2005/8/layout/hList6"/>
    <dgm:cxn modelId="{64689C9E-116B-471D-AB41-FE9537D19BEE}" srcId="{B4FD2F15-5239-420D-9DD4-67199221D7C6}" destId="{1E3A29FD-70DE-4FFF-A359-D210EF0E7C6C}" srcOrd="0" destOrd="0" parTransId="{2A8037FC-8D02-4892-BA16-5BB7F55B64E8}" sibTransId="{69552E10-F64E-447C-978D-0C88853EFAB4}"/>
    <dgm:cxn modelId="{E7E7A0B8-BB97-4AD3-A6DA-94EBE3AA6E69}" srcId="{956B8876-9E2E-49C9-BB02-63963D060E64}" destId="{BCE91B65-80F9-413E-9110-3F4E89A46F3C}" srcOrd="3" destOrd="0" parTransId="{40D03F25-D770-4AAA-AAB2-D08E6E447798}" sibTransId="{874F99AD-BFD6-4FE2-805C-53BAAD685BBA}"/>
    <dgm:cxn modelId="{B74BB1BC-978B-4221-8B17-FA128B2A789C}" srcId="{5631D2F5-E1A3-46B2-9ED1-7B14C59EA6EB}" destId="{15BE1B48-AD6C-40F1-9E67-D6D1828B7807}" srcOrd="1" destOrd="0" parTransId="{BC04103D-96BF-43F5-AB9B-80DD6FDB01F3}" sibTransId="{DD5FCAA8-97BE-4BE1-BDBE-3CB2914F57CB}"/>
    <dgm:cxn modelId="{4E4340BF-604F-4677-AA23-85DF37E9D41E}" srcId="{B4FD2F15-5239-420D-9DD4-67199221D7C6}" destId="{E230A60B-20B1-4689-9444-8CEF0226DF6E}" srcOrd="1" destOrd="0" parTransId="{46783D8C-26C1-4CCD-A8A0-FC849AD1DFDA}" sibTransId="{AC0155F2-AA98-4687-88DC-404E595DB8D4}"/>
    <dgm:cxn modelId="{E18B3EC3-7878-41E2-9246-C06603CF082E}" type="presOf" srcId="{E230A60B-20B1-4689-9444-8CEF0226DF6E}" destId="{1C998BB3-AB1F-4962-B661-DF9FBBF27B88}" srcOrd="0" destOrd="2" presId="urn:microsoft.com/office/officeart/2005/8/layout/hList6"/>
    <dgm:cxn modelId="{5C4AF0C3-1CC8-433C-B0D4-381311B3DA2C}" type="presOf" srcId="{BEF88A26-0F13-4941-9E9B-ADE4E4EBB24C}" destId="{9BE65079-4EAA-4553-A436-25C7A934098F}" srcOrd="0" destOrd="1" presId="urn:microsoft.com/office/officeart/2005/8/layout/hList6"/>
    <dgm:cxn modelId="{4ECC3CC7-3948-4DA4-8EDF-AD12FA53F523}" type="presOf" srcId="{F2BECEE9-772C-46B4-8989-C4DB9B9102E4}" destId="{C0683340-2329-4B0B-8398-911982428FC6}" srcOrd="0" destOrd="3" presId="urn:microsoft.com/office/officeart/2005/8/layout/hList6"/>
    <dgm:cxn modelId="{5ED2ACCE-93FC-47AC-934A-28D428A9E0BB}" srcId="{6613632F-EE50-4F02-BDEA-AA2AC3AE2508}" destId="{B4FD2F15-5239-420D-9DD4-67199221D7C6}" srcOrd="2" destOrd="0" parTransId="{E319DCDC-3410-4D5A-8AB7-8DA508DAF41B}" sibTransId="{9523DA5A-E59B-4882-8709-38D6D019B78B}"/>
    <dgm:cxn modelId="{8ED964E7-3088-4294-9370-D84F0BFAC37E}" srcId="{956B8876-9E2E-49C9-BB02-63963D060E64}" destId="{20C92395-91D2-4A63-B5E7-10547C4380B4}" srcOrd="1" destOrd="0" parTransId="{7886311E-2F16-4081-8810-AE282DA17C1A}" sibTransId="{E8E50163-5568-4E55-BFEC-BF2EBA5A1733}"/>
    <dgm:cxn modelId="{DEEF39E9-7902-463A-B263-E7BFF75364F2}" type="presOf" srcId="{15BE1B48-AD6C-40F1-9E67-D6D1828B7807}" destId="{9BE65079-4EAA-4553-A436-25C7A934098F}" srcOrd="0" destOrd="2" presId="urn:microsoft.com/office/officeart/2005/8/layout/hList6"/>
    <dgm:cxn modelId="{3223C9F0-E2E4-4F9B-94A4-4710D9C412B3}" type="presOf" srcId="{40FE174A-95BB-4E2B-8DEE-C595C1E65068}" destId="{9BE65079-4EAA-4553-A436-25C7A934098F}" srcOrd="0" destOrd="3" presId="urn:microsoft.com/office/officeart/2005/8/layout/hList6"/>
    <dgm:cxn modelId="{CF17BFF5-19D5-46DD-A586-18423817BFC5}" srcId="{956B8876-9E2E-49C9-BB02-63963D060E64}" destId="{F2BECEE9-772C-46B4-8989-C4DB9B9102E4}" srcOrd="2" destOrd="0" parTransId="{24346ECB-4B89-4D87-BB7B-A2C460D8F1CD}" sibTransId="{239E59A9-38B4-40B7-92A4-9179FF6DEFFB}"/>
    <dgm:cxn modelId="{0A3DE2C2-C6CA-4349-A488-07618DA14E63}" type="presParOf" srcId="{49975B93-5543-4D25-A28B-380A2B534668}" destId="{9BE65079-4EAA-4553-A436-25C7A934098F}" srcOrd="0" destOrd="0" presId="urn:microsoft.com/office/officeart/2005/8/layout/hList6"/>
    <dgm:cxn modelId="{127F9A26-FC16-4C44-9D36-E8C78CBF9418}" type="presParOf" srcId="{49975B93-5543-4D25-A28B-380A2B534668}" destId="{D18977D9-1892-433D-A1E4-DB3CFF4904D5}" srcOrd="1" destOrd="0" presId="urn:microsoft.com/office/officeart/2005/8/layout/hList6"/>
    <dgm:cxn modelId="{B5886A3F-19D5-4CD8-B7F8-26D2EDBA7387}" type="presParOf" srcId="{49975B93-5543-4D25-A28B-380A2B534668}" destId="{C0683340-2329-4B0B-8398-911982428FC6}" srcOrd="2" destOrd="0" presId="urn:microsoft.com/office/officeart/2005/8/layout/hList6"/>
    <dgm:cxn modelId="{730FB97A-AEA5-48AE-9C40-0B6CBC20F787}" type="presParOf" srcId="{49975B93-5543-4D25-A28B-380A2B534668}" destId="{46E94578-542A-4014-B759-108E7CD75B76}" srcOrd="3" destOrd="0" presId="urn:microsoft.com/office/officeart/2005/8/layout/hList6"/>
    <dgm:cxn modelId="{C8AC8E09-B2F3-42EC-90E8-149CA5EB876A}" type="presParOf" srcId="{49975B93-5543-4D25-A28B-380A2B534668}" destId="{1C998BB3-AB1F-4962-B661-DF9FBBF27B88}"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65079-4EAA-4553-A436-25C7A934098F}">
      <dsp:nvSpPr>
        <dsp:cNvPr id="0" name=""/>
        <dsp:cNvSpPr/>
      </dsp:nvSpPr>
      <dsp:spPr>
        <a:xfrm rot="16200000">
          <a:off x="-1071753" y="1071753"/>
          <a:ext cx="4530725" cy="2387218"/>
        </a:xfrm>
        <a:prstGeom prst="flowChartManualOperation">
          <a:avLst/>
        </a:prstGeom>
        <a:solidFill>
          <a:srgbClr val="C0501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en-US" sz="1800" b="1" kern="1200" dirty="0" err="1">
              <a:latin typeface="Tahoma" panose="020B0604030504040204" pitchFamily="34" charset="0"/>
              <a:ea typeface="Tahoma" panose="020B0604030504040204" pitchFamily="34" charset="0"/>
              <a:cs typeface="Tahoma" panose="020B0604030504040204" pitchFamily="34" charset="0"/>
            </a:rPr>
            <a:t>Organisational</a:t>
          </a:r>
          <a:r>
            <a:rPr lang="en-US" sz="1800" b="1" kern="1200" dirty="0">
              <a:latin typeface="Tahoma" panose="020B0604030504040204" pitchFamily="34" charset="0"/>
              <a:ea typeface="Tahoma" panose="020B0604030504040204" pitchFamily="34" charset="0"/>
              <a:cs typeface="Tahoma" panose="020B0604030504040204" pitchFamily="34" charset="0"/>
            </a:rPr>
            <a:t> delivery</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1.1 Governance</a:t>
          </a:r>
          <a:br>
            <a:rPr lang="en-US" sz="1800" kern="1200" dirty="0">
              <a:latin typeface="Tahoma" panose="020B0604030504040204" pitchFamily="34" charset="0"/>
              <a:ea typeface="Tahoma" panose="020B0604030504040204" pitchFamily="34" charset="0"/>
              <a:cs typeface="Tahoma" panose="020B0604030504040204" pitchFamily="34" charset="0"/>
            </a:rPr>
          </a:br>
          <a:r>
            <a:rPr lang="en-US" sz="1800" kern="1200" dirty="0">
              <a:latin typeface="Tahoma" panose="020B0604030504040204" pitchFamily="34" charset="0"/>
              <a:ea typeface="Tahoma" panose="020B0604030504040204" pitchFamily="34" charset="0"/>
              <a:cs typeface="Tahoma" panose="020B0604030504040204" pitchFamily="34" charset="0"/>
            </a:rPr>
            <a:t>      and leadership</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1.2 Staff</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1.3 Partnerships</a:t>
          </a:r>
          <a:br>
            <a:rPr lang="en-US" sz="1800" kern="1200" dirty="0">
              <a:latin typeface="Tahoma" panose="020B0604030504040204" pitchFamily="34" charset="0"/>
              <a:ea typeface="Tahoma" panose="020B0604030504040204" pitchFamily="34" charset="0"/>
              <a:cs typeface="Tahoma" panose="020B0604030504040204" pitchFamily="34" charset="0"/>
            </a:rPr>
          </a:br>
          <a:r>
            <a:rPr lang="en-US" sz="1800" kern="1200" dirty="0">
              <a:latin typeface="Tahoma" panose="020B0604030504040204" pitchFamily="34" charset="0"/>
              <a:ea typeface="Tahoma" panose="020B0604030504040204" pitchFamily="34" charset="0"/>
              <a:cs typeface="Tahoma" panose="020B0604030504040204" pitchFamily="34" charset="0"/>
            </a:rPr>
            <a:t>      and services</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1.4 Information</a:t>
          </a:r>
          <a:br>
            <a:rPr lang="en-US" sz="1800" kern="1200" dirty="0">
              <a:latin typeface="Tahoma" panose="020B0604030504040204" pitchFamily="34" charset="0"/>
              <a:ea typeface="Tahoma" panose="020B0604030504040204" pitchFamily="34" charset="0"/>
              <a:cs typeface="Tahoma" panose="020B0604030504040204" pitchFamily="34" charset="0"/>
            </a:rPr>
          </a:br>
          <a:r>
            <a:rPr lang="en-US" sz="1800" kern="1200" dirty="0">
              <a:latin typeface="Tahoma" panose="020B0604030504040204" pitchFamily="34" charset="0"/>
              <a:ea typeface="Tahoma" panose="020B0604030504040204" pitchFamily="34" charset="0"/>
              <a:cs typeface="Tahoma" panose="020B0604030504040204" pitchFamily="34" charset="0"/>
            </a:rPr>
            <a:t>      and facilities</a:t>
          </a:r>
        </a:p>
      </dsp:txBody>
      <dsp:txXfrm rot="5400000">
        <a:off x="0" y="906145"/>
        <a:ext cx="2387218" cy="2718435"/>
      </dsp:txXfrm>
    </dsp:sp>
    <dsp:sp modelId="{C0683340-2329-4B0B-8398-911982428FC6}">
      <dsp:nvSpPr>
        <dsp:cNvPr id="0" name=""/>
        <dsp:cNvSpPr/>
      </dsp:nvSpPr>
      <dsp:spPr>
        <a:xfrm rot="16200000">
          <a:off x="1495425" y="1071753"/>
          <a:ext cx="4530725" cy="238721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Tahoma" panose="020B0604030504040204" pitchFamily="34" charset="0"/>
              <a:ea typeface="Tahoma" panose="020B0604030504040204" pitchFamily="34" charset="0"/>
              <a:cs typeface="Tahoma" panose="020B0604030504040204" pitchFamily="34" charset="0"/>
            </a:rPr>
            <a:t>Court </a:t>
          </a:r>
          <a:br>
            <a:rPr lang="en-US" sz="1800" b="1" kern="1200" dirty="0">
              <a:latin typeface="Tahoma" panose="020B0604030504040204" pitchFamily="34" charset="0"/>
              <a:ea typeface="Tahoma" panose="020B0604030504040204" pitchFamily="34" charset="0"/>
              <a:cs typeface="Tahoma" panose="020B0604030504040204" pitchFamily="34" charset="0"/>
            </a:rPr>
          </a:br>
          <a:r>
            <a:rPr lang="en-US" sz="1800" b="1" kern="1200" dirty="0">
              <a:latin typeface="Tahoma" panose="020B0604030504040204" pitchFamily="34" charset="0"/>
              <a:ea typeface="Tahoma" panose="020B0604030504040204" pitchFamily="34" charset="0"/>
              <a:cs typeface="Tahoma" panose="020B0604030504040204" pitchFamily="34" charset="0"/>
            </a:rPr>
            <a:t>disposals</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2.1 Assessment</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2.2 Planning</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2.3 Implementation </a:t>
          </a:r>
          <a:br>
            <a:rPr lang="en-US" sz="1800" kern="1200" dirty="0">
              <a:latin typeface="Tahoma" panose="020B0604030504040204" pitchFamily="34" charset="0"/>
              <a:ea typeface="Tahoma" panose="020B0604030504040204" pitchFamily="34" charset="0"/>
              <a:cs typeface="Tahoma" panose="020B0604030504040204" pitchFamily="34" charset="0"/>
            </a:rPr>
          </a:br>
          <a:r>
            <a:rPr lang="en-US" sz="1800" kern="1200" dirty="0">
              <a:latin typeface="Tahoma" panose="020B0604030504040204" pitchFamily="34" charset="0"/>
              <a:ea typeface="Tahoma" panose="020B0604030504040204" pitchFamily="34" charset="0"/>
              <a:cs typeface="Tahoma" panose="020B0604030504040204" pitchFamily="34" charset="0"/>
            </a:rPr>
            <a:t>      and delivery</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2.4 Reviewing</a:t>
          </a:r>
        </a:p>
      </dsp:txBody>
      <dsp:txXfrm rot="5400000">
        <a:off x="2567178" y="906145"/>
        <a:ext cx="2387218" cy="2718435"/>
      </dsp:txXfrm>
    </dsp:sp>
    <dsp:sp modelId="{1C998BB3-AB1F-4962-B661-DF9FBBF27B88}">
      <dsp:nvSpPr>
        <dsp:cNvPr id="0" name=""/>
        <dsp:cNvSpPr/>
      </dsp:nvSpPr>
      <dsp:spPr>
        <a:xfrm rot="16200000">
          <a:off x="4061685" y="1071753"/>
          <a:ext cx="4530725" cy="2387218"/>
        </a:xfrm>
        <a:prstGeom prst="flowChartManualOperation">
          <a:avLst/>
        </a:prstGeom>
        <a:solidFill>
          <a:srgbClr val="A6A9A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Tahoma" panose="020B0604030504040204" pitchFamily="34" charset="0"/>
              <a:ea typeface="Tahoma" panose="020B0604030504040204" pitchFamily="34" charset="0"/>
              <a:cs typeface="Tahoma" panose="020B0604030504040204" pitchFamily="34" charset="0"/>
            </a:rPr>
            <a:t>Out of court disposals</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3.1 Assessment</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3.2 Planning</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3.3 Implementation</a:t>
          </a:r>
          <a:br>
            <a:rPr lang="en-US" sz="1800" kern="1200" dirty="0">
              <a:latin typeface="Tahoma" panose="020B0604030504040204" pitchFamily="34" charset="0"/>
              <a:ea typeface="Tahoma" panose="020B0604030504040204" pitchFamily="34" charset="0"/>
              <a:cs typeface="Tahoma" panose="020B0604030504040204" pitchFamily="34" charset="0"/>
            </a:rPr>
          </a:br>
          <a:r>
            <a:rPr lang="en-US" sz="1800" kern="1200" dirty="0">
              <a:latin typeface="Tahoma" panose="020B0604030504040204" pitchFamily="34" charset="0"/>
              <a:ea typeface="Tahoma" panose="020B0604030504040204" pitchFamily="34" charset="0"/>
              <a:cs typeface="Tahoma" panose="020B0604030504040204" pitchFamily="34" charset="0"/>
            </a:rPr>
            <a:t>      and delivery</a:t>
          </a:r>
        </a:p>
        <a:p>
          <a:pPr marL="171450" lvl="1" indent="-171450" algn="l" defTabSz="800100">
            <a:lnSpc>
              <a:spcPct val="90000"/>
            </a:lnSpc>
            <a:spcBef>
              <a:spcPct val="0"/>
            </a:spcBef>
            <a:spcAft>
              <a:spcPct val="15000"/>
            </a:spcAft>
            <a:buChar char="•"/>
          </a:pPr>
          <a:r>
            <a:rPr lang="en-US" sz="1800" kern="1200" dirty="0">
              <a:latin typeface="Tahoma" panose="020B0604030504040204" pitchFamily="34" charset="0"/>
              <a:ea typeface="Tahoma" panose="020B0604030504040204" pitchFamily="34" charset="0"/>
              <a:cs typeface="Tahoma" panose="020B0604030504040204" pitchFamily="34" charset="0"/>
            </a:rPr>
            <a:t>3.4 Joint working</a:t>
          </a:r>
        </a:p>
      </dsp:txBody>
      <dsp:txXfrm rot="5400000">
        <a:off x="5133438" y="906145"/>
        <a:ext cx="2387218" cy="271843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6767" cy="49447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2676" y="0"/>
            <a:ext cx="2916767" cy="494472"/>
          </a:xfrm>
          <a:prstGeom prst="rect">
            <a:avLst/>
          </a:prstGeom>
        </p:spPr>
        <p:txBody>
          <a:bodyPr vert="horz" lIns="91440" tIns="45720" rIns="91440" bIns="45720" rtlCol="0"/>
          <a:lstStyle>
            <a:lvl1pPr algn="r">
              <a:defRPr sz="1200"/>
            </a:lvl1pPr>
          </a:lstStyle>
          <a:p>
            <a:fld id="{741E8178-6471-42E6-B04F-574431A2014D}" type="datetimeFigureOut">
              <a:rPr lang="en-GB" smtClean="0"/>
              <a:t>26/11/2020</a:t>
            </a:fld>
            <a:endParaRPr lang="en-GB"/>
          </a:p>
        </p:txBody>
      </p:sp>
      <p:sp>
        <p:nvSpPr>
          <p:cNvPr id="4" name="Slide Image Placeholder 3"/>
          <p:cNvSpPr>
            <a:spLocks noGrp="1" noRot="1" noChangeAspect="1"/>
          </p:cNvSpPr>
          <p:nvPr>
            <p:ph type="sldImg" idx="2"/>
          </p:nvPr>
        </p:nvSpPr>
        <p:spPr>
          <a:xfrm>
            <a:off x="409575" y="1231900"/>
            <a:ext cx="5911850" cy="33258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2815"/>
            <a:ext cx="5384800" cy="38804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60730"/>
            <a:ext cx="2916767" cy="4944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2676" y="9360730"/>
            <a:ext cx="2916767" cy="494470"/>
          </a:xfrm>
          <a:prstGeom prst="rect">
            <a:avLst/>
          </a:prstGeom>
        </p:spPr>
        <p:txBody>
          <a:bodyPr vert="horz" lIns="91440" tIns="45720" rIns="91440" bIns="45720" rtlCol="0" anchor="b"/>
          <a:lstStyle>
            <a:lvl1pPr algn="r">
              <a:defRPr sz="1200"/>
            </a:lvl1pPr>
          </a:lstStyle>
          <a:p>
            <a:fld id="{4C774292-57AD-4BD7-AA2E-4A3D4CDD7DA6}" type="slidenum">
              <a:rPr lang="en-GB" smtClean="0"/>
              <a:t>‹#›</a:t>
            </a:fld>
            <a:endParaRPr lang="en-GB"/>
          </a:p>
        </p:txBody>
      </p:sp>
    </p:spTree>
    <p:extLst>
      <p:ext uri="{BB962C8B-B14F-4D97-AF65-F5344CB8AC3E}">
        <p14:creationId xmlns:p14="http://schemas.microsoft.com/office/powerpoint/2010/main" val="1604908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4B71BE5-1B70-4C9C-9110-25610FBE3CD2}" type="slidenum">
              <a:rPr kumimoji="0" lang="en-GB" sz="1200" b="0" i="0" u="none" strike="noStrike" kern="1200" cap="none" spc="0" normalizeH="0" baseline="0" noProof="0" smtClean="0">
                <a:ln>
                  <a:noFill/>
                </a:ln>
                <a:solidFill>
                  <a:prstClr val="black"/>
                </a:solidFill>
                <a:effectLst/>
                <a:uLnTx/>
                <a:uFillTx/>
                <a:latin typeface="Franklin Gothic Book"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Franklin Gothic Book" charset="0"/>
              <a:ea typeface="ＭＳ Ｐゴシック" charset="0"/>
            </a:endParaRPr>
          </a:p>
        </p:txBody>
      </p:sp>
    </p:spTree>
    <p:extLst>
      <p:ext uri="{BB962C8B-B14F-4D97-AF65-F5344CB8AC3E}">
        <p14:creationId xmlns:p14="http://schemas.microsoft.com/office/powerpoint/2010/main" val="1333090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81409" y="4315716"/>
            <a:ext cx="7531497"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a:t>Click to edit Master subtitle style</a:t>
            </a:r>
            <a:endParaRPr lang="en-US" dirty="0"/>
          </a:p>
        </p:txBody>
      </p:sp>
      <p:sp>
        <p:nvSpPr>
          <p:cNvPr id="2" name="Title 1"/>
          <p:cNvSpPr>
            <a:spLocks noGrp="1"/>
          </p:cNvSpPr>
          <p:nvPr>
            <p:ph type="ctrTitle"/>
          </p:nvPr>
        </p:nvSpPr>
        <p:spPr>
          <a:xfrm>
            <a:off x="2981410" y="2768208"/>
            <a:ext cx="7531497" cy="1204306"/>
          </a:xfrm>
        </p:spPr>
        <p:txBody>
          <a:bodyPr bIns="9144" anchor="b"/>
          <a:lstStyle>
            <a:lvl1pPr>
              <a:defRPr sz="3200">
                <a:solidFill>
                  <a:schemeClr val="tx1"/>
                </a:solidFill>
              </a:defRPr>
            </a:lvl1pPr>
          </a:lstStyle>
          <a:p>
            <a:r>
              <a:rPr lang="en-GB" dirty="0"/>
              <a:t>Click to edit Master title style</a:t>
            </a:r>
            <a:endParaRPr lang="en-US" dirty="0"/>
          </a:p>
        </p:txBody>
      </p:sp>
      <p:sp>
        <p:nvSpPr>
          <p:cNvPr id="8" name="Slide Number Placeholder 5"/>
          <p:cNvSpPr>
            <a:spLocks noGrp="1"/>
          </p:cNvSpPr>
          <p:nvPr>
            <p:ph type="sldNum" sz="quarter" idx="10"/>
          </p:nvPr>
        </p:nvSpPr>
        <p:spPr>
          <a:xfrm>
            <a:off x="11201400" y="6170614"/>
            <a:ext cx="670984" cy="503237"/>
          </a:xfrm>
          <a:prstGeom prst="ellipse">
            <a:avLst/>
          </a:prstGeom>
        </p:spPr>
        <p:txBody>
          <a:bodyPr/>
          <a:lstStyle>
            <a:lvl1pPr>
              <a:defRPr/>
            </a:lvl1pPr>
          </a:lstStyle>
          <a:p>
            <a:pPr>
              <a:defRPr/>
            </a:pPr>
            <a:fld id="{158DB3DF-62B0-3E49-81EE-E6F48B9D4E1B}" type="slidenum">
              <a:rPr lang="en-US"/>
              <a:pPr>
                <a:defRPr/>
              </a:pPr>
              <a:t>‹#›</a:t>
            </a:fld>
            <a:endParaRPr lang="en-US"/>
          </a:p>
        </p:txBody>
      </p:sp>
      <p:sp>
        <p:nvSpPr>
          <p:cNvPr id="4" name="Freeform 3"/>
          <p:cNvSpPr/>
          <p:nvPr/>
        </p:nvSpPr>
        <p:spPr>
          <a:xfrm>
            <a:off x="2394066" y="5154646"/>
            <a:ext cx="9797935" cy="1703092"/>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85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12" name="Right Triangle 11">
            <a:extLst>
              <a:ext uri="{FF2B5EF4-FFF2-40B4-BE49-F238E27FC236}">
                <a16:creationId xmlns:a16="http://schemas.microsoft.com/office/drawing/2014/main" id="{947DBC00-2B96-49F0-B37D-2FA46DB4D97F}"/>
              </a:ext>
            </a:extLst>
          </p:cNvPr>
          <p:cNvSpPr/>
          <p:nvPr userDrawn="1"/>
        </p:nvSpPr>
        <p:spPr>
          <a:xfrm>
            <a:off x="1" y="3693677"/>
            <a:ext cx="6260212" cy="3164062"/>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1" name="Right Triangle 10">
            <a:extLst>
              <a:ext uri="{FF2B5EF4-FFF2-40B4-BE49-F238E27FC236}">
                <a16:creationId xmlns:a16="http://schemas.microsoft.com/office/drawing/2014/main" id="{726E5CBC-3E46-4EE4-8E5A-66183985DD6B}"/>
              </a:ext>
            </a:extLst>
          </p:cNvPr>
          <p:cNvSpPr/>
          <p:nvPr userDrawn="1"/>
        </p:nvSpPr>
        <p:spPr>
          <a:xfrm>
            <a:off x="-1" y="4646816"/>
            <a:ext cx="4378036" cy="2212765"/>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pic>
        <p:nvPicPr>
          <p:cNvPr id="6" name="Picture 5">
            <a:extLst>
              <a:ext uri="{FF2B5EF4-FFF2-40B4-BE49-F238E27FC236}">
                <a16:creationId xmlns:a16="http://schemas.microsoft.com/office/drawing/2014/main" id="{AC512C2E-11E8-41B6-AF62-FC72C9EE79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09123" y="1491151"/>
            <a:ext cx="4470400" cy="1243584"/>
          </a:xfrm>
          <a:prstGeom prst="rect">
            <a:avLst/>
          </a:prstGeom>
        </p:spPr>
      </p:pic>
    </p:spTree>
    <p:extLst>
      <p:ext uri="{BB962C8B-B14F-4D97-AF65-F5344CB8AC3E}">
        <p14:creationId xmlns:p14="http://schemas.microsoft.com/office/powerpoint/2010/main" val="131028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40183" y="428914"/>
            <a:ext cx="8285019" cy="549275"/>
          </a:xfrm>
        </p:spPr>
        <p:txBody>
          <a:bodyPr/>
          <a:lstStyle>
            <a:lvl1pPr>
              <a:defRPr sz="2400"/>
            </a:lvl1p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Slide Number Placeholder 5"/>
          <p:cNvSpPr>
            <a:spLocks noGrp="1"/>
          </p:cNvSpPr>
          <p:nvPr>
            <p:ph type="sldNum" sz="quarter" idx="10"/>
          </p:nvPr>
        </p:nvSpPr>
        <p:spPr>
          <a:xfrm>
            <a:off x="11201400" y="6170614"/>
            <a:ext cx="670984" cy="503237"/>
          </a:xfrm>
          <a:prstGeom prst="ellipse">
            <a:avLst/>
          </a:prstGeom>
          <a:ln/>
        </p:spPr>
        <p:txBody>
          <a:bodyPr/>
          <a:lstStyle>
            <a:lvl1pPr>
              <a:defRPr>
                <a:solidFill>
                  <a:schemeClr val="tx1"/>
                </a:solidFill>
              </a:defRPr>
            </a:lvl1pPr>
          </a:lstStyle>
          <a:p>
            <a:pPr>
              <a:defRPr/>
            </a:pPr>
            <a:fld id="{B0471440-D887-5B4B-891A-8837BA29C5C2}" type="slidenum">
              <a:rPr lang="en-US" smtClean="0"/>
              <a:pPr>
                <a:defRPr/>
              </a:pPr>
              <a:t>‹#›</a:t>
            </a:fld>
            <a:endParaRPr lang="en-US" dirty="0"/>
          </a:p>
        </p:txBody>
      </p:sp>
    </p:spTree>
    <p:extLst>
      <p:ext uri="{BB962C8B-B14F-4D97-AF65-F5344CB8AC3E}">
        <p14:creationId xmlns:p14="http://schemas.microsoft.com/office/powerpoint/2010/main" val="385027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title page">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a:xfrm>
            <a:off x="11201400" y="6170614"/>
            <a:ext cx="670984" cy="503237"/>
          </a:xfrm>
          <a:prstGeom prst="ellipse">
            <a:avLst/>
          </a:prstGeom>
        </p:spPr>
        <p:txBody>
          <a:bodyPr/>
          <a:lstStyle>
            <a:lvl1pPr>
              <a:defRPr/>
            </a:lvl1pPr>
          </a:lstStyle>
          <a:p>
            <a:pPr>
              <a:defRPr/>
            </a:pPr>
            <a:fld id="{CD069EB2-80CF-B94A-A239-0998A2DC1E0E}" type="slidenum">
              <a:rPr lang="en-US"/>
              <a:pPr>
                <a:defRPr/>
              </a:pPr>
              <a:t>‹#›</a:t>
            </a:fld>
            <a:endParaRPr lang="en-US"/>
          </a:p>
        </p:txBody>
      </p:sp>
      <p:sp>
        <p:nvSpPr>
          <p:cNvPr id="13" name="Slide Number Placeholder 5">
            <a:extLst>
              <a:ext uri="{FF2B5EF4-FFF2-40B4-BE49-F238E27FC236}">
                <a16:creationId xmlns:a16="http://schemas.microsoft.com/office/drawing/2014/main" id="{531F3D5C-6347-4227-9FC8-871D5A2C6EEC}"/>
              </a:ext>
            </a:extLst>
          </p:cNvPr>
          <p:cNvSpPr txBox="1">
            <a:spLocks/>
          </p:cNvSpPr>
          <p:nvPr userDrawn="1"/>
        </p:nvSpPr>
        <p:spPr>
          <a:xfrm>
            <a:off x="11201400" y="6170614"/>
            <a:ext cx="670984" cy="503237"/>
          </a:xfrm>
          <a:prstGeom prst="ellipse">
            <a:avLst/>
          </a:prstGeom>
        </p:spPr>
        <p:txBody>
          <a:bodyPr/>
          <a:lstStyle>
            <a:defPPr>
              <a:defRPr lang="en-US"/>
            </a:defPPr>
            <a:lvl1pPr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5pPr>
            <a:lvl6pPr marL="2286000" algn="l" defTabSz="457200" rtl="0" eaLnBrk="1" latinLnBrk="0" hangingPunct="1">
              <a:defRPr kern="1200">
                <a:solidFill>
                  <a:schemeClr val="tx1"/>
                </a:solidFill>
                <a:latin typeface="Franklin Gothic Book" charset="0"/>
                <a:ea typeface="ＭＳ Ｐゴシック" charset="0"/>
                <a:cs typeface="ＭＳ Ｐゴシック" charset="0"/>
              </a:defRPr>
            </a:lvl6pPr>
            <a:lvl7pPr marL="2743200" algn="l" defTabSz="457200" rtl="0" eaLnBrk="1" latinLnBrk="0" hangingPunct="1">
              <a:defRPr kern="1200">
                <a:solidFill>
                  <a:schemeClr val="tx1"/>
                </a:solidFill>
                <a:latin typeface="Franklin Gothic Book" charset="0"/>
                <a:ea typeface="ＭＳ Ｐゴシック" charset="0"/>
                <a:cs typeface="ＭＳ Ｐゴシック" charset="0"/>
              </a:defRPr>
            </a:lvl7pPr>
            <a:lvl8pPr marL="3200400" algn="l" defTabSz="457200" rtl="0" eaLnBrk="1" latinLnBrk="0" hangingPunct="1">
              <a:defRPr kern="1200">
                <a:solidFill>
                  <a:schemeClr val="tx1"/>
                </a:solidFill>
                <a:latin typeface="Franklin Gothic Book" charset="0"/>
                <a:ea typeface="ＭＳ Ｐゴシック" charset="0"/>
                <a:cs typeface="ＭＳ Ｐゴシック" charset="0"/>
              </a:defRPr>
            </a:lvl8pPr>
            <a:lvl9pPr marL="3657600" algn="l" defTabSz="457200" rtl="0" eaLnBrk="1" latinLnBrk="0" hangingPunct="1">
              <a:defRPr kern="1200">
                <a:solidFill>
                  <a:schemeClr val="tx1"/>
                </a:solidFill>
                <a:latin typeface="Franklin Gothic Book" charset="0"/>
                <a:ea typeface="ＭＳ Ｐゴシック" charset="0"/>
                <a:cs typeface="ＭＳ Ｐゴシック" charset="0"/>
              </a:defRPr>
            </a:lvl9pPr>
          </a:lstStyle>
          <a:p>
            <a:pPr>
              <a:defRPr/>
            </a:pPr>
            <a:fld id="{158DB3DF-62B0-3E49-81EE-E6F48B9D4E1B}" type="slidenum">
              <a:rPr lang="en-US" sz="1800" smtClean="0"/>
              <a:pPr>
                <a:defRPr/>
              </a:pPr>
              <a:t>‹#›</a:t>
            </a:fld>
            <a:endParaRPr lang="en-US" sz="1800"/>
          </a:p>
        </p:txBody>
      </p:sp>
      <p:sp>
        <p:nvSpPr>
          <p:cNvPr id="14" name="Freeform 3">
            <a:extLst>
              <a:ext uri="{FF2B5EF4-FFF2-40B4-BE49-F238E27FC236}">
                <a16:creationId xmlns:a16="http://schemas.microsoft.com/office/drawing/2014/main" id="{A982D270-6633-4CCE-B77E-5390B1C8F5A2}"/>
              </a:ext>
            </a:extLst>
          </p:cNvPr>
          <p:cNvSpPr/>
          <p:nvPr userDrawn="1"/>
        </p:nvSpPr>
        <p:spPr>
          <a:xfrm>
            <a:off x="2394066" y="5154646"/>
            <a:ext cx="9797935" cy="1703092"/>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85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15" name="Right Triangle 14">
            <a:extLst>
              <a:ext uri="{FF2B5EF4-FFF2-40B4-BE49-F238E27FC236}">
                <a16:creationId xmlns:a16="http://schemas.microsoft.com/office/drawing/2014/main" id="{D39CFA23-E965-4265-A964-F51A91AA2CA2}"/>
              </a:ext>
            </a:extLst>
          </p:cNvPr>
          <p:cNvSpPr/>
          <p:nvPr userDrawn="1"/>
        </p:nvSpPr>
        <p:spPr>
          <a:xfrm>
            <a:off x="1" y="3693677"/>
            <a:ext cx="6260212" cy="3164062"/>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6" name="Right Triangle 15">
            <a:extLst>
              <a:ext uri="{FF2B5EF4-FFF2-40B4-BE49-F238E27FC236}">
                <a16:creationId xmlns:a16="http://schemas.microsoft.com/office/drawing/2014/main" id="{EB627646-DFA7-497C-91F3-EBB0B5E18EDA}"/>
              </a:ext>
            </a:extLst>
          </p:cNvPr>
          <p:cNvSpPr/>
          <p:nvPr userDrawn="1"/>
        </p:nvSpPr>
        <p:spPr>
          <a:xfrm>
            <a:off x="-1" y="4646816"/>
            <a:ext cx="4378036" cy="2212765"/>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 name="Subtitle 2">
            <a:extLst>
              <a:ext uri="{FF2B5EF4-FFF2-40B4-BE49-F238E27FC236}">
                <a16:creationId xmlns:a16="http://schemas.microsoft.com/office/drawing/2014/main" id="{404C5473-D3D8-4F41-B6CD-D44C2B8A5008}"/>
              </a:ext>
            </a:extLst>
          </p:cNvPr>
          <p:cNvSpPr>
            <a:spLocks noGrp="1"/>
          </p:cNvSpPr>
          <p:nvPr>
            <p:ph type="subTitle" idx="1"/>
          </p:nvPr>
        </p:nvSpPr>
        <p:spPr>
          <a:xfrm>
            <a:off x="2981409" y="4315716"/>
            <a:ext cx="7531497"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a:t>Click to edit Master subtitle style</a:t>
            </a:r>
            <a:endParaRPr lang="en-US" dirty="0"/>
          </a:p>
        </p:txBody>
      </p:sp>
      <p:sp>
        <p:nvSpPr>
          <p:cNvPr id="11" name="Title 1">
            <a:extLst>
              <a:ext uri="{FF2B5EF4-FFF2-40B4-BE49-F238E27FC236}">
                <a16:creationId xmlns:a16="http://schemas.microsoft.com/office/drawing/2014/main" id="{521FAAE3-66CE-4B5A-BC50-D61A3F00E17B}"/>
              </a:ext>
            </a:extLst>
          </p:cNvPr>
          <p:cNvSpPr>
            <a:spLocks noGrp="1"/>
          </p:cNvSpPr>
          <p:nvPr>
            <p:ph type="ctrTitle"/>
          </p:nvPr>
        </p:nvSpPr>
        <p:spPr>
          <a:xfrm>
            <a:off x="2981410" y="2768208"/>
            <a:ext cx="7531497" cy="1204306"/>
          </a:xfrm>
        </p:spPr>
        <p:txBody>
          <a:bodyPr bIns="9144" anchor="b"/>
          <a:lstStyle>
            <a:lvl1pPr>
              <a:defRPr sz="3200">
                <a:solidFill>
                  <a:schemeClr val="tx1"/>
                </a:solidFill>
              </a:defRPr>
            </a:lvl1pPr>
          </a:lstStyle>
          <a:p>
            <a:r>
              <a:rPr lang="en-GB" dirty="0"/>
              <a:t>Click to edit Master title style</a:t>
            </a:r>
            <a:endParaRPr lang="en-US" dirty="0"/>
          </a:p>
        </p:txBody>
      </p:sp>
      <p:pic>
        <p:nvPicPr>
          <p:cNvPr id="12" name="Picture 11">
            <a:extLst>
              <a:ext uri="{FF2B5EF4-FFF2-40B4-BE49-F238E27FC236}">
                <a16:creationId xmlns:a16="http://schemas.microsoft.com/office/drawing/2014/main" id="{F818AB99-CC30-4BDB-890D-840F8113D8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09123" y="1558711"/>
            <a:ext cx="4470400" cy="1243584"/>
          </a:xfrm>
          <a:prstGeom prst="rect">
            <a:avLst/>
          </a:prstGeom>
        </p:spPr>
      </p:pic>
    </p:spTree>
    <p:extLst>
      <p:ext uri="{BB962C8B-B14F-4D97-AF65-F5344CB8AC3E}">
        <p14:creationId xmlns:p14="http://schemas.microsoft.com/office/powerpoint/2010/main" val="98663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512916"/>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557633" y="1512916"/>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Title 7"/>
          <p:cNvSpPr>
            <a:spLocks noGrp="1"/>
          </p:cNvSpPr>
          <p:nvPr>
            <p:ph type="title"/>
          </p:nvPr>
        </p:nvSpPr>
        <p:spPr/>
        <p:txBody>
          <a:bodyPr/>
          <a:lstStyle/>
          <a:p>
            <a:r>
              <a:rPr lang="en-GB"/>
              <a:t>Click to edit Master title style</a:t>
            </a:r>
            <a:endParaRPr lang="en-US"/>
          </a:p>
        </p:txBody>
      </p:sp>
      <p:sp>
        <p:nvSpPr>
          <p:cNvPr id="5" name="Slide Number Placeholder 5"/>
          <p:cNvSpPr>
            <a:spLocks noGrp="1"/>
          </p:cNvSpPr>
          <p:nvPr>
            <p:ph type="sldNum" sz="quarter" idx="10"/>
          </p:nvPr>
        </p:nvSpPr>
        <p:spPr>
          <a:xfrm>
            <a:off x="11201400" y="6170614"/>
            <a:ext cx="670984" cy="503237"/>
          </a:xfrm>
          <a:prstGeom prst="ellipse">
            <a:avLst/>
          </a:prstGeom>
          <a:ln/>
        </p:spPr>
        <p:txBody>
          <a:bodyPr/>
          <a:lstStyle>
            <a:lvl1pPr>
              <a:defRPr/>
            </a:lvl1pPr>
          </a:lstStyle>
          <a:p>
            <a:pPr>
              <a:defRPr/>
            </a:pPr>
            <a:fld id="{D4A5DBC0-1015-6C4E-934E-18E43E4BABFB}" type="slidenum">
              <a:rPr lang="en-US"/>
              <a:pPr>
                <a:defRPr/>
              </a:pPr>
              <a:t>‹#›</a:t>
            </a:fld>
            <a:endParaRPr lang="en-US" dirty="0"/>
          </a:p>
        </p:txBody>
      </p:sp>
    </p:spTree>
    <p:extLst>
      <p:ext uri="{BB962C8B-B14F-4D97-AF65-F5344CB8AC3E}">
        <p14:creationId xmlns:p14="http://schemas.microsoft.com/office/powerpoint/2010/main" val="237262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1097280" y="1481745"/>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092200" y="2086313"/>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6266688" y="1481745"/>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66688" y="2086313"/>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Slide Number Placeholder 5"/>
          <p:cNvSpPr>
            <a:spLocks noGrp="1"/>
          </p:cNvSpPr>
          <p:nvPr>
            <p:ph type="sldNum" sz="quarter" idx="10"/>
          </p:nvPr>
        </p:nvSpPr>
        <p:spPr>
          <a:xfrm>
            <a:off x="11201400" y="6170614"/>
            <a:ext cx="670984" cy="503237"/>
          </a:xfrm>
          <a:prstGeom prst="ellipse">
            <a:avLst/>
          </a:prstGeom>
          <a:ln/>
        </p:spPr>
        <p:txBody>
          <a:bodyPr/>
          <a:lstStyle>
            <a:lvl1pPr>
              <a:defRPr/>
            </a:lvl1pPr>
          </a:lstStyle>
          <a:p>
            <a:pPr>
              <a:defRPr/>
            </a:pPr>
            <a:fld id="{062FE801-6192-7648-9526-EAF53B45E0AF}" type="slidenum">
              <a:rPr lang="en-US"/>
              <a:pPr>
                <a:defRPr/>
              </a:pPr>
              <a:t>‹#›</a:t>
            </a:fld>
            <a:endParaRPr lang="en-US" dirty="0"/>
          </a:p>
        </p:txBody>
      </p:sp>
    </p:spTree>
    <p:extLst>
      <p:ext uri="{BB962C8B-B14F-4D97-AF65-F5344CB8AC3E}">
        <p14:creationId xmlns:p14="http://schemas.microsoft.com/office/powerpoint/2010/main" val="367263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Slide Number Placeholder 5"/>
          <p:cNvSpPr>
            <a:spLocks noGrp="1"/>
          </p:cNvSpPr>
          <p:nvPr>
            <p:ph type="sldNum" sz="quarter" idx="10"/>
          </p:nvPr>
        </p:nvSpPr>
        <p:spPr>
          <a:xfrm>
            <a:off x="11201400" y="6170614"/>
            <a:ext cx="670984" cy="503237"/>
          </a:xfrm>
          <a:prstGeom prst="ellipse">
            <a:avLst/>
          </a:prstGeom>
          <a:ln/>
        </p:spPr>
        <p:txBody>
          <a:bodyPr/>
          <a:lstStyle>
            <a:lvl1pPr>
              <a:defRPr/>
            </a:lvl1pPr>
          </a:lstStyle>
          <a:p>
            <a:pPr>
              <a:defRPr/>
            </a:pPr>
            <a:fld id="{5A31C425-1225-D847-B914-6B8132A1C415}" type="slidenum">
              <a:rPr lang="en-US"/>
              <a:pPr>
                <a:defRPr/>
              </a:pPr>
              <a:t>‹#›</a:t>
            </a:fld>
            <a:endParaRPr lang="en-US" dirty="0"/>
          </a:p>
        </p:txBody>
      </p:sp>
    </p:spTree>
    <p:extLst>
      <p:ext uri="{BB962C8B-B14F-4D97-AF65-F5344CB8AC3E}">
        <p14:creationId xmlns:p14="http://schemas.microsoft.com/office/powerpoint/2010/main" val="1881318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11201400" y="6170614"/>
            <a:ext cx="670984" cy="503237"/>
          </a:xfrm>
          <a:prstGeom prst="ellipse">
            <a:avLst/>
          </a:prstGeom>
          <a:ln/>
        </p:spPr>
        <p:txBody>
          <a:bodyPr/>
          <a:lstStyle>
            <a:lvl1pPr>
              <a:defRPr/>
            </a:lvl1pPr>
          </a:lstStyle>
          <a:p>
            <a:pPr>
              <a:defRPr/>
            </a:pPr>
            <a:fld id="{166E5C7B-B1E5-434B-802F-AB8C8E8B8CF4}" type="slidenum">
              <a:rPr lang="en-US"/>
              <a:pPr>
                <a:defRPr/>
              </a:pPr>
              <a:t>‹#›</a:t>
            </a:fld>
            <a:endParaRPr lang="en-US" dirty="0"/>
          </a:p>
        </p:txBody>
      </p:sp>
    </p:spTree>
    <p:extLst>
      <p:ext uri="{BB962C8B-B14F-4D97-AF65-F5344CB8AC3E}">
        <p14:creationId xmlns:p14="http://schemas.microsoft.com/office/powerpoint/2010/main" val="2330579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ature page">
    <p:bg>
      <p:bgRef idx="1003">
        <a:schemeClr val="bg1"/>
      </p:bgRef>
    </p:bg>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rgbClr val="0085C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1096434" y="3155329"/>
            <a:ext cx="10028767" cy="549275"/>
          </a:xfrm>
        </p:spPr>
        <p:txBody>
          <a:bodyPr/>
          <a:lstStyle>
            <a:lvl1pPr algn="ctr">
              <a:defRPr>
                <a:solidFill>
                  <a:schemeClr val="bg1"/>
                </a:solidFill>
              </a:defRPr>
            </a:lvl1pPr>
          </a:lstStyle>
          <a:p>
            <a:r>
              <a:rPr lang="en-GB" dirty="0"/>
              <a:t>Click to edit Master title style</a:t>
            </a:r>
            <a:endParaRPr lang="en-US" dirty="0"/>
          </a:p>
        </p:txBody>
      </p:sp>
      <p:sp>
        <p:nvSpPr>
          <p:cNvPr id="4" name="Slide Number Placeholder 2"/>
          <p:cNvSpPr>
            <a:spLocks noGrp="1"/>
          </p:cNvSpPr>
          <p:nvPr>
            <p:ph type="sldNum" sz="quarter" idx="10"/>
          </p:nvPr>
        </p:nvSpPr>
        <p:spPr>
          <a:xfrm>
            <a:off x="11201400" y="6170614"/>
            <a:ext cx="670984" cy="503237"/>
          </a:xfrm>
          <a:prstGeom prst="ellipse">
            <a:avLst/>
          </a:prstGeom>
        </p:spPr>
        <p:txBody>
          <a:bodyPr/>
          <a:lstStyle>
            <a:lvl1pPr>
              <a:defRPr/>
            </a:lvl1pPr>
          </a:lstStyle>
          <a:p>
            <a:pPr>
              <a:defRPr/>
            </a:pPr>
            <a:fld id="{103C7419-FF93-804A-B104-805302513B9B}" type="slidenum">
              <a:rPr lang="en-US"/>
              <a:pPr>
                <a:defRPr/>
              </a:pPr>
              <a:t>‹#›</a:t>
            </a:fld>
            <a:endParaRPr lang="en-US" dirty="0"/>
          </a:p>
        </p:txBody>
      </p:sp>
    </p:spTree>
    <p:extLst>
      <p:ext uri="{BB962C8B-B14F-4D97-AF65-F5344CB8AC3E}">
        <p14:creationId xmlns:p14="http://schemas.microsoft.com/office/powerpoint/2010/main" val="163748925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eature page 2">
    <p:bg>
      <p:bgRef idx="1003">
        <a:schemeClr val="bg1"/>
      </p:bgRef>
    </p:bg>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1077467" y="3177535"/>
            <a:ext cx="10028767" cy="549275"/>
          </a:xfrm>
        </p:spPr>
        <p:txBody>
          <a:bodyPr/>
          <a:lstStyle>
            <a:lvl1pPr algn="ctr">
              <a:defRPr/>
            </a:lvl1pPr>
          </a:lstStyle>
          <a:p>
            <a:r>
              <a:rPr lang="en-GB" dirty="0"/>
              <a:t>Click to edit Master title style</a:t>
            </a:r>
            <a:endParaRPr lang="en-US" dirty="0"/>
          </a:p>
        </p:txBody>
      </p:sp>
      <p:sp>
        <p:nvSpPr>
          <p:cNvPr id="4" name="Slide Number Placeholder 2"/>
          <p:cNvSpPr>
            <a:spLocks noGrp="1"/>
          </p:cNvSpPr>
          <p:nvPr>
            <p:ph type="sldNum" sz="quarter" idx="10"/>
          </p:nvPr>
        </p:nvSpPr>
        <p:spPr>
          <a:xfrm>
            <a:off x="11201400" y="6170614"/>
            <a:ext cx="670984" cy="503237"/>
          </a:xfrm>
          <a:prstGeom prst="ellipse">
            <a:avLst/>
          </a:prstGeom>
        </p:spPr>
        <p:txBody>
          <a:bodyPr/>
          <a:lstStyle>
            <a:lvl1pPr>
              <a:defRPr/>
            </a:lvl1pPr>
          </a:lstStyle>
          <a:p>
            <a:pPr>
              <a:defRPr/>
            </a:pPr>
            <a:fld id="{C12C1EC5-BB6F-1F49-906F-19DB274C621C}" type="slidenum">
              <a:rPr lang="en-US"/>
              <a:pPr>
                <a:defRPr/>
              </a:pPr>
              <a:t>‹#›</a:t>
            </a:fld>
            <a:endParaRPr lang="en-US" dirty="0"/>
          </a:p>
        </p:txBody>
      </p:sp>
    </p:spTree>
    <p:extLst>
      <p:ext uri="{BB962C8B-B14F-4D97-AF65-F5344CB8AC3E}">
        <p14:creationId xmlns:p14="http://schemas.microsoft.com/office/powerpoint/2010/main" val="223630597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12533" y="469382"/>
            <a:ext cx="8212667" cy="549275"/>
          </a:xfrm>
          <a:prstGeom prst="rect">
            <a:avLst/>
          </a:prstGeom>
        </p:spPr>
        <p:txBody>
          <a:bodyPr vert="horz" lIns="91440" tIns="45720" rIns="91440" bIns="45720" rtlCol="0" anchor="ctr">
            <a:noAutofit/>
          </a:bodyPr>
          <a:lstStyle/>
          <a:p>
            <a:r>
              <a:rPr lang="en-GB" dirty="0"/>
              <a:t>Click to edit Master title style</a:t>
            </a:r>
            <a:endParaRPr lang="en-US" dirty="0"/>
          </a:p>
        </p:txBody>
      </p:sp>
      <p:sp>
        <p:nvSpPr>
          <p:cNvPr id="1029" name="Text Placeholder 2"/>
          <p:cNvSpPr>
            <a:spLocks noGrp="1"/>
          </p:cNvSpPr>
          <p:nvPr>
            <p:ph type="body" idx="1"/>
          </p:nvPr>
        </p:nvSpPr>
        <p:spPr bwMode="auto">
          <a:xfrm>
            <a:off x="1096434" y="1166642"/>
            <a:ext cx="10028767" cy="453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6" name="Freeform 3">
            <a:extLst>
              <a:ext uri="{FF2B5EF4-FFF2-40B4-BE49-F238E27FC236}">
                <a16:creationId xmlns:a16="http://schemas.microsoft.com/office/drawing/2014/main" id="{4EF46605-D720-4960-A948-AA8A162C75B2}"/>
              </a:ext>
            </a:extLst>
          </p:cNvPr>
          <p:cNvSpPr/>
          <p:nvPr userDrawn="1"/>
        </p:nvSpPr>
        <p:spPr>
          <a:xfrm>
            <a:off x="2394066" y="6401488"/>
            <a:ext cx="9797935"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85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47" name="Right Triangle 46">
            <a:extLst>
              <a:ext uri="{FF2B5EF4-FFF2-40B4-BE49-F238E27FC236}">
                <a16:creationId xmlns:a16="http://schemas.microsoft.com/office/drawing/2014/main" id="{14623F7E-14F9-46B0-AD1D-25C450187AAC}"/>
              </a:ext>
            </a:extLst>
          </p:cNvPr>
          <p:cNvSpPr/>
          <p:nvPr userDrawn="1"/>
        </p:nvSpPr>
        <p:spPr>
          <a:xfrm>
            <a:off x="1" y="6010102"/>
            <a:ext cx="6260212"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48" name="Right Triangle 47">
            <a:extLst>
              <a:ext uri="{FF2B5EF4-FFF2-40B4-BE49-F238E27FC236}">
                <a16:creationId xmlns:a16="http://schemas.microsoft.com/office/drawing/2014/main" id="{F9600F9B-DB46-4EAC-9C56-57E48146FF23}"/>
              </a:ext>
            </a:extLst>
          </p:cNvPr>
          <p:cNvSpPr/>
          <p:nvPr userDrawn="1"/>
        </p:nvSpPr>
        <p:spPr>
          <a:xfrm>
            <a:off x="-1" y="6266792"/>
            <a:ext cx="4378036"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45" name="Slide Number Placeholder 5">
            <a:extLst>
              <a:ext uri="{FF2B5EF4-FFF2-40B4-BE49-F238E27FC236}">
                <a16:creationId xmlns:a16="http://schemas.microsoft.com/office/drawing/2014/main" id="{37BF42E4-8445-4D7A-B78B-02096100D882}"/>
              </a:ext>
            </a:extLst>
          </p:cNvPr>
          <p:cNvSpPr>
            <a:spLocks noGrp="1"/>
          </p:cNvSpPr>
          <p:nvPr>
            <p:ph type="sldNum" sz="quarter" idx="4"/>
          </p:nvPr>
        </p:nvSpPr>
        <p:spPr>
          <a:xfrm>
            <a:off x="11290069" y="6341976"/>
            <a:ext cx="802179" cy="663749"/>
          </a:xfrm>
          <a:prstGeom prst="ellipse">
            <a:avLst/>
          </a:prstGeom>
        </p:spPr>
        <p:txBody>
          <a:bodyPr/>
          <a:lstStyle>
            <a:lvl1pPr>
              <a:defRPr>
                <a:solidFill>
                  <a:schemeClr val="bg1"/>
                </a:solidFill>
              </a:defRPr>
            </a:lvl1pPr>
          </a:lstStyle>
          <a:p>
            <a:pPr>
              <a:defRPr/>
            </a:pPr>
            <a:fld id="{158DB3DF-62B0-3E49-81EE-E6F48B9D4E1B}" type="slidenum">
              <a:rPr lang="en-US" smtClean="0"/>
              <a:pPr>
                <a:defRPr/>
              </a:pPr>
              <a:t>‹#›</a:t>
            </a:fld>
            <a:endParaRPr lang="en-US" dirty="0"/>
          </a:p>
        </p:txBody>
      </p:sp>
      <p:pic>
        <p:nvPicPr>
          <p:cNvPr id="4" name="Picture 3">
            <a:extLst>
              <a:ext uri="{FF2B5EF4-FFF2-40B4-BE49-F238E27FC236}">
                <a16:creationId xmlns:a16="http://schemas.microsoft.com/office/drawing/2014/main" id="{EA278FC7-78D0-470E-9588-E81A51413A26}"/>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422643" y="429185"/>
            <a:ext cx="2165387" cy="602371"/>
          </a:xfrm>
          <a:prstGeom prst="rect">
            <a:avLst/>
          </a:prstGeom>
        </p:spPr>
      </p:pic>
    </p:spTree>
    <p:extLst>
      <p:ext uri="{BB962C8B-B14F-4D97-AF65-F5344CB8AC3E}">
        <p14:creationId xmlns:p14="http://schemas.microsoft.com/office/powerpoint/2010/main" val="990330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rtl="0" eaLnBrk="0" fontAlgn="base" hangingPunct="0">
        <a:spcBef>
          <a:spcPct val="0"/>
        </a:spcBef>
        <a:spcAft>
          <a:spcPct val="0"/>
        </a:spcAft>
        <a:defRPr sz="2400" kern="1200" cap="all">
          <a:solidFill>
            <a:schemeClr val="tx1"/>
          </a:solidFill>
          <a:latin typeface="Arial"/>
          <a:ea typeface="ＭＳ Ｐゴシック" charset="0"/>
          <a:cs typeface="Arial"/>
        </a:defRPr>
      </a:lvl1pPr>
      <a:lvl2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2pPr>
      <a:lvl3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3pPr>
      <a:lvl4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4pPr>
      <a:lvl5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5pPr>
      <a:lvl6pPr marL="4572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6pPr>
      <a:lvl7pPr marL="9144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7pPr>
      <a:lvl8pPr marL="13716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8pPr>
      <a:lvl9pPr marL="18288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9pPr>
    </p:titleStyle>
    <p:bodyStyle>
      <a:lvl1pPr marL="342900" indent="-342900" algn="l" rtl="0" eaLnBrk="0" fontAlgn="base" hangingPunct="0">
        <a:spcBef>
          <a:spcPts val="800"/>
        </a:spcBef>
        <a:spcAft>
          <a:spcPct val="0"/>
        </a:spcAft>
        <a:buFont typeface="Arial" charset="0"/>
        <a:defRPr sz="1600" b="1" kern="1200">
          <a:solidFill>
            <a:schemeClr val="tx1"/>
          </a:solidFill>
          <a:latin typeface="Arial"/>
          <a:ea typeface="ＭＳ Ｐゴシック" charset="0"/>
          <a:cs typeface="Arial"/>
        </a:defRPr>
      </a:lvl1pPr>
      <a:lvl2pPr marL="173038" indent="-173038" algn="l" rtl="0" eaLnBrk="0" fontAlgn="base" hangingPunct="0">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2pPr>
      <a:lvl3pPr marL="401638" indent="-163513" algn="l" rtl="0" eaLnBrk="0" fontAlgn="base" hangingPunct="0">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3pPr>
      <a:lvl4pPr marL="630238" indent="-163513" algn="l" rtl="0" eaLnBrk="0" fontAlgn="base" hangingPunct="0">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4pPr>
      <a:lvl5pPr marL="858838" indent="-173038" algn="l" rtl="0" eaLnBrk="0" fontAlgn="base" hangingPunct="0">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justiceinspectorates.gov.uk/hmiprobation/inspections/edmyouth/" TargetMode="External"/><Relationship Id="rId2" Type="http://schemas.openxmlformats.org/officeDocument/2006/relationships/hyperlink" Target="https://www.justiceinspectorates.gov.uk/hmiprobation/about-our-work/our-standards-and-ratings/ratings-tables/" TargetMode="External"/><Relationship Id="rId1" Type="http://schemas.openxmlformats.org/officeDocument/2006/relationships/slideLayout" Target="../slideLayouts/slideLayout2.xml"/><Relationship Id="rId5" Type="http://schemas.openxmlformats.org/officeDocument/2006/relationships/hyperlink" Target="https://www.justiceinspectorates.gov.uk/hmiprobation/" TargetMode="External"/><Relationship Id="rId4" Type="http://schemas.openxmlformats.org/officeDocument/2006/relationships/hyperlink" Target="https://www.justiceinspectorates.gov.uk/hmiprobation/inspections/yar202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D04781A-4453-4178-8907-5EEC7798105A}"/>
              </a:ext>
            </a:extLst>
          </p:cNvPr>
          <p:cNvSpPr>
            <a:spLocks noGrp="1"/>
          </p:cNvSpPr>
          <p:nvPr>
            <p:ph type="subTitle" idx="1"/>
          </p:nvPr>
        </p:nvSpPr>
        <p:spPr>
          <a:xfrm>
            <a:off x="3286209" y="3896140"/>
            <a:ext cx="8163669" cy="1398594"/>
          </a:xfrm>
        </p:spPr>
        <p:txBody>
          <a:bodyPr>
            <a:normAutofit fontScale="77500" lnSpcReduction="20000"/>
          </a:bodyPr>
          <a:lstStyle/>
          <a:p>
            <a:r>
              <a:rPr lang="en-GB" sz="2800" b="1" cap="none" dirty="0">
                <a:latin typeface="Arial" panose="020B0604020202020204" pitchFamily="34" charset="0"/>
                <a:cs typeface="Arial" panose="020B0604020202020204" pitchFamily="34" charset="0"/>
              </a:rPr>
              <a:t>Justin Russell</a:t>
            </a:r>
          </a:p>
          <a:p>
            <a:r>
              <a:rPr lang="en-GB" sz="2800" b="1" cap="none" dirty="0">
                <a:latin typeface="Arial" panose="020B0604020202020204" pitchFamily="34" charset="0"/>
                <a:cs typeface="Arial" panose="020B0604020202020204" pitchFamily="34" charset="0"/>
              </a:rPr>
              <a:t>Her Majesty’s Chief Inspector of Probation</a:t>
            </a:r>
          </a:p>
          <a:p>
            <a:r>
              <a:rPr lang="en-GB" sz="2800" b="1" cap="none" dirty="0">
                <a:latin typeface="Arial" panose="020B0604020202020204" pitchFamily="34" charset="0"/>
                <a:cs typeface="Arial" panose="020B0604020202020204" pitchFamily="34" charset="0"/>
              </a:rPr>
              <a:t>25 November 2020</a:t>
            </a:r>
          </a:p>
          <a:p>
            <a:endParaRPr lang="en-GB" dirty="0"/>
          </a:p>
        </p:txBody>
      </p:sp>
      <p:sp>
        <p:nvSpPr>
          <p:cNvPr id="3" name="Title 2">
            <a:extLst>
              <a:ext uri="{FF2B5EF4-FFF2-40B4-BE49-F238E27FC236}">
                <a16:creationId xmlns:a16="http://schemas.microsoft.com/office/drawing/2014/main" id="{CA596E20-FF1A-4E87-8824-B340C2493BFD}"/>
              </a:ext>
            </a:extLst>
          </p:cNvPr>
          <p:cNvSpPr>
            <a:spLocks noGrp="1"/>
          </p:cNvSpPr>
          <p:nvPr>
            <p:ph type="ctrTitle"/>
          </p:nvPr>
        </p:nvSpPr>
        <p:spPr>
          <a:xfrm>
            <a:off x="1974574" y="2819862"/>
            <a:ext cx="9899374" cy="1204306"/>
          </a:xfrm>
        </p:spPr>
        <p:txBody>
          <a:bodyPr/>
          <a:lstStyle/>
          <a:p>
            <a:r>
              <a:rPr lang="en-GB" sz="3600" b="1" cap="none" dirty="0"/>
              <a:t>YJB Live Presentation</a:t>
            </a:r>
            <a:br>
              <a:rPr lang="en-GB" b="1" cap="none" dirty="0"/>
            </a:br>
            <a:endParaRPr lang="en-GB" b="1" cap="none" dirty="0"/>
          </a:p>
        </p:txBody>
      </p:sp>
    </p:spTree>
    <p:extLst>
      <p:ext uri="{BB962C8B-B14F-4D97-AF65-F5344CB8AC3E}">
        <p14:creationId xmlns:p14="http://schemas.microsoft.com/office/powerpoint/2010/main" val="287231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C90D-F820-408A-9FF6-25D43340D9DE}"/>
              </a:ext>
            </a:extLst>
          </p:cNvPr>
          <p:cNvSpPr>
            <a:spLocks noGrp="1"/>
          </p:cNvSpPr>
          <p:nvPr>
            <p:ph type="title"/>
          </p:nvPr>
        </p:nvSpPr>
        <p:spPr/>
        <p:txBody>
          <a:bodyPr/>
          <a:lstStyle/>
          <a:p>
            <a:r>
              <a:rPr lang="en-GB" sz="2800" b="1" cap="none" dirty="0">
                <a:latin typeface="Tahoma" panose="020B0604030504040204" pitchFamily="34" charset="0"/>
                <a:ea typeface="Tahoma" panose="020B0604030504040204" pitchFamily="34" charset="0"/>
                <a:cs typeface="Tahoma" panose="020B0604030504040204" pitchFamily="34" charset="0"/>
              </a:rPr>
              <a:t>Youth justice management boards</a:t>
            </a:r>
          </a:p>
        </p:txBody>
      </p:sp>
      <p:pic>
        <p:nvPicPr>
          <p:cNvPr id="4" name="Content Placeholder 3">
            <a:extLst>
              <a:ext uri="{FF2B5EF4-FFF2-40B4-BE49-F238E27FC236}">
                <a16:creationId xmlns:a16="http://schemas.microsoft.com/office/drawing/2014/main" id="{856FD90F-039E-42E3-A989-C2A61F6F8947}"/>
              </a:ext>
            </a:extLst>
          </p:cNvPr>
          <p:cNvPicPr>
            <a:picLocks noGrp="1" noChangeAspect="1"/>
          </p:cNvPicPr>
          <p:nvPr>
            <p:ph idx="1"/>
          </p:nvPr>
        </p:nvPicPr>
        <p:blipFill>
          <a:blip r:embed="rId2"/>
          <a:stretch>
            <a:fillRect/>
          </a:stretch>
        </p:blipFill>
        <p:spPr>
          <a:xfrm>
            <a:off x="1570363" y="1097458"/>
            <a:ext cx="9433620" cy="5078054"/>
          </a:xfrm>
          <a:prstGeom prst="rect">
            <a:avLst/>
          </a:prstGeom>
        </p:spPr>
      </p:pic>
    </p:spTree>
    <p:extLst>
      <p:ext uri="{BB962C8B-B14F-4D97-AF65-F5344CB8AC3E}">
        <p14:creationId xmlns:p14="http://schemas.microsoft.com/office/powerpoint/2010/main" val="574185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ACFE1-0BA6-41C0-A8F8-9F06B7D3E877}"/>
              </a:ext>
            </a:extLst>
          </p:cNvPr>
          <p:cNvSpPr>
            <a:spLocks noGrp="1"/>
          </p:cNvSpPr>
          <p:nvPr>
            <p:ph type="title"/>
          </p:nvPr>
        </p:nvSpPr>
        <p:spPr/>
        <p:txBody>
          <a:bodyPr/>
          <a:lstStyle/>
          <a:p>
            <a:r>
              <a:rPr lang="en-GB" b="1" cap="none" dirty="0"/>
              <a:t>No correlation between funding and inspection scores</a:t>
            </a:r>
          </a:p>
        </p:txBody>
      </p:sp>
      <p:graphicFrame>
        <p:nvGraphicFramePr>
          <p:cNvPr id="4" name="Content Placeholder 3">
            <a:extLst>
              <a:ext uri="{FF2B5EF4-FFF2-40B4-BE49-F238E27FC236}">
                <a16:creationId xmlns:a16="http://schemas.microsoft.com/office/drawing/2014/main" id="{50675A1E-ECFA-4BE8-9254-53AC6C9F9F31}"/>
              </a:ext>
            </a:extLst>
          </p:cNvPr>
          <p:cNvGraphicFramePr>
            <a:graphicFrameLocks noGrp="1"/>
          </p:cNvGraphicFramePr>
          <p:nvPr>
            <p:ph idx="1"/>
            <p:extLst>
              <p:ext uri="{D42A27DB-BD31-4B8C-83A1-F6EECF244321}">
                <p14:modId xmlns:p14="http://schemas.microsoft.com/office/powerpoint/2010/main" val="2351061141"/>
              </p:ext>
            </p:extLst>
          </p:nvPr>
        </p:nvGraphicFramePr>
        <p:xfrm>
          <a:off x="1096963" y="1166813"/>
          <a:ext cx="10028237" cy="4530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444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80FC9-D627-4BA8-B68B-D2EA9A2FA90E}"/>
              </a:ext>
            </a:extLst>
          </p:cNvPr>
          <p:cNvSpPr>
            <a:spLocks noGrp="1"/>
          </p:cNvSpPr>
          <p:nvPr>
            <p:ph type="title"/>
          </p:nvPr>
        </p:nvSpPr>
        <p:spPr>
          <a:xfrm>
            <a:off x="2840183" y="428914"/>
            <a:ext cx="8609695" cy="549275"/>
          </a:xfrm>
        </p:spPr>
        <p:txBody>
          <a:bodyPr/>
          <a:lstStyle/>
          <a:p>
            <a:r>
              <a:rPr lang="en-GB" sz="2800" b="1" cap="none" dirty="0"/>
              <a:t>Key questions on case supervision quality</a:t>
            </a:r>
          </a:p>
        </p:txBody>
      </p:sp>
      <p:sp>
        <p:nvSpPr>
          <p:cNvPr id="3" name="Content Placeholder 2">
            <a:extLst>
              <a:ext uri="{FF2B5EF4-FFF2-40B4-BE49-F238E27FC236}">
                <a16:creationId xmlns:a16="http://schemas.microsoft.com/office/drawing/2014/main" id="{EF848CF9-B159-46C4-A813-E296B45681B0}"/>
              </a:ext>
            </a:extLst>
          </p:cNvPr>
          <p:cNvSpPr>
            <a:spLocks noGrp="1"/>
          </p:cNvSpPr>
          <p:nvPr>
            <p:ph idx="1"/>
          </p:nvPr>
        </p:nvSpPr>
        <p:spPr>
          <a:xfrm>
            <a:off x="2346326" y="1678707"/>
            <a:ext cx="7521575" cy="4530725"/>
          </a:xfrm>
        </p:spPr>
        <p:txBody>
          <a:bodyPr/>
          <a:lstStyle/>
          <a:p>
            <a:pPr marL="457200" indent="-457200">
              <a:buFont typeface="Wingdings" panose="05000000000000000000" pitchFamily="2" charset="2"/>
              <a:buChar char="Ø"/>
            </a:pPr>
            <a:r>
              <a:rPr lang="en-GB" sz="2800" b="0" dirty="0"/>
              <a:t>Does the YOT support the child or young person’s desistance?</a:t>
            </a:r>
          </a:p>
          <a:p>
            <a:pPr marL="457200" indent="-457200">
              <a:buFont typeface="Wingdings" panose="05000000000000000000" pitchFamily="2" charset="2"/>
              <a:buChar char="Ø"/>
            </a:pPr>
            <a:endParaRPr lang="en-GB" sz="2800" b="0" dirty="0"/>
          </a:p>
          <a:p>
            <a:pPr marL="457200" indent="-457200">
              <a:buFont typeface="Wingdings" panose="05000000000000000000" pitchFamily="2" charset="2"/>
              <a:buChar char="Ø"/>
            </a:pPr>
            <a:r>
              <a:rPr lang="en-GB" sz="2800" b="0" dirty="0"/>
              <a:t>Does the YOT keep the child or young person safe?</a:t>
            </a:r>
          </a:p>
          <a:p>
            <a:pPr marL="457200" indent="-457200">
              <a:buFont typeface="Wingdings" panose="05000000000000000000" pitchFamily="2" charset="2"/>
              <a:buChar char="Ø"/>
            </a:pPr>
            <a:endParaRPr lang="en-GB" sz="2800" b="0" dirty="0"/>
          </a:p>
          <a:p>
            <a:pPr marL="457200" indent="-457200">
              <a:buFont typeface="Wingdings" panose="05000000000000000000" pitchFamily="2" charset="2"/>
              <a:buChar char="Ø"/>
            </a:pPr>
            <a:r>
              <a:rPr lang="en-GB" sz="2800" b="0" dirty="0"/>
              <a:t>Does the YOT keep other people safe?</a:t>
            </a:r>
          </a:p>
        </p:txBody>
      </p:sp>
    </p:spTree>
    <p:extLst>
      <p:ext uri="{BB962C8B-B14F-4D97-AF65-F5344CB8AC3E}">
        <p14:creationId xmlns:p14="http://schemas.microsoft.com/office/powerpoint/2010/main" val="142122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6F0A-3B3F-4B38-AF86-63CA5F4407B0}"/>
              </a:ext>
            </a:extLst>
          </p:cNvPr>
          <p:cNvSpPr>
            <a:spLocks noGrp="1"/>
          </p:cNvSpPr>
          <p:nvPr>
            <p:ph type="title"/>
          </p:nvPr>
        </p:nvSpPr>
        <p:spPr/>
        <p:txBody>
          <a:bodyPr/>
          <a:lstStyle/>
          <a:p>
            <a:r>
              <a:rPr lang="en-GB" sz="2800" b="1" cap="none" dirty="0"/>
              <a:t>Quality of case supervision – key themes</a:t>
            </a:r>
          </a:p>
        </p:txBody>
      </p:sp>
      <p:sp>
        <p:nvSpPr>
          <p:cNvPr id="3" name="Content Placeholder 2">
            <a:extLst>
              <a:ext uri="{FF2B5EF4-FFF2-40B4-BE49-F238E27FC236}">
                <a16:creationId xmlns:a16="http://schemas.microsoft.com/office/drawing/2014/main" id="{783E2FC4-9B37-4B5F-AFED-CC0A34C28337}"/>
              </a:ext>
            </a:extLst>
          </p:cNvPr>
          <p:cNvSpPr>
            <a:spLocks noGrp="1"/>
          </p:cNvSpPr>
          <p:nvPr>
            <p:ph idx="1"/>
          </p:nvPr>
        </p:nvSpPr>
        <p:spPr>
          <a:xfrm>
            <a:off x="619355" y="1163637"/>
            <a:ext cx="10505847" cy="4530725"/>
          </a:xfrm>
        </p:spPr>
        <p:txBody>
          <a:bodyPr/>
          <a:lstStyle/>
          <a:p>
            <a:pPr>
              <a:buFont typeface="Arial" panose="020B0604020202020204" pitchFamily="34" charset="0"/>
              <a:buChar char="•"/>
            </a:pPr>
            <a:r>
              <a:rPr lang="en-GB" sz="2000" b="0" dirty="0"/>
              <a:t>Volume of court ordered cases continues to fall – down almost 80% from 2009 to 2019.</a:t>
            </a:r>
          </a:p>
          <a:p>
            <a:pPr>
              <a:buFont typeface="Arial" panose="020B0604020202020204" pitchFamily="34" charset="0"/>
              <a:buChar char="•"/>
            </a:pPr>
            <a:r>
              <a:rPr lang="en-GB" sz="2000" b="0" dirty="0"/>
              <a:t>Increase in proportion of violent offences and cases assessed as presenting high safety and wellbeing concerns.</a:t>
            </a:r>
          </a:p>
          <a:p>
            <a:pPr>
              <a:buFont typeface="Arial" panose="020B0604020202020204" pitchFamily="34" charset="0"/>
              <a:buChar char="•"/>
            </a:pPr>
            <a:r>
              <a:rPr lang="en-GB" sz="2000" b="0" dirty="0"/>
              <a:t>Increased delays in cases coming to court – made worse by Covid-19.</a:t>
            </a:r>
          </a:p>
          <a:p>
            <a:pPr>
              <a:buFont typeface="Arial" panose="020B0604020202020204" pitchFamily="34" charset="0"/>
              <a:buChar char="•"/>
            </a:pPr>
            <a:r>
              <a:rPr lang="en-GB" sz="2000" b="0" dirty="0"/>
              <a:t>Three YOTs scored inadequate or requires improvement across all supervision standards for court cases and three scored good or outstanding across all standards. </a:t>
            </a:r>
          </a:p>
          <a:p>
            <a:pPr>
              <a:buFont typeface="Arial" panose="020B0604020202020204" pitchFamily="34" charset="0"/>
              <a:buChar char="•"/>
            </a:pPr>
            <a:r>
              <a:rPr lang="en-GB" sz="2000" b="0" dirty="0"/>
              <a:t>Out of court cases are an increasing proportion of YOT caseloads – particularly community resolutions.</a:t>
            </a:r>
          </a:p>
          <a:p>
            <a:pPr>
              <a:buFont typeface="Arial" panose="020B0604020202020204" pitchFamily="34" charset="0"/>
              <a:buChar char="•"/>
            </a:pPr>
            <a:r>
              <a:rPr lang="en-GB" sz="2000" b="0" dirty="0"/>
              <a:t>Average inspection scores for out-of-court cases were lower than for court-ordered ones – though four YOTs scored ‘Good’ or ‘Outstanding’ on all out of court supervision standards.</a:t>
            </a:r>
          </a:p>
          <a:p>
            <a:pPr>
              <a:buFont typeface="Arial" panose="020B0604020202020204" pitchFamily="34" charset="0"/>
              <a:buChar char="•"/>
            </a:pPr>
            <a:r>
              <a:rPr lang="en-GB" sz="2000" b="0" dirty="0"/>
              <a:t>Work to manage risk of harm was done much less well in out of court cases. Assessment and planning for risk of harm was judged to be ‘Inadequate’ in seven out of 16 YOTs.</a:t>
            </a:r>
            <a:endParaRPr lang="en-GB" dirty="0"/>
          </a:p>
          <a:p>
            <a:endParaRPr lang="en-GB" dirty="0"/>
          </a:p>
        </p:txBody>
      </p:sp>
    </p:spTree>
    <p:extLst>
      <p:ext uri="{BB962C8B-B14F-4D97-AF65-F5344CB8AC3E}">
        <p14:creationId xmlns:p14="http://schemas.microsoft.com/office/powerpoint/2010/main" val="4121170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83940C-72F1-4364-B0C5-EB9A6C868317}"/>
              </a:ext>
            </a:extLst>
          </p:cNvPr>
          <p:cNvSpPr>
            <a:spLocks noGrp="1"/>
          </p:cNvSpPr>
          <p:nvPr>
            <p:ph type="title"/>
          </p:nvPr>
        </p:nvSpPr>
        <p:spPr>
          <a:xfrm>
            <a:off x="2799890" y="491022"/>
            <a:ext cx="8212667" cy="549275"/>
          </a:xfrm>
        </p:spPr>
        <p:txBody>
          <a:bodyPr/>
          <a:lstStyle/>
          <a:p>
            <a:r>
              <a:rPr lang="en-GB" sz="2000" b="1" cap="none" dirty="0"/>
              <a:t>Quality of case work around desistance is higher than for safety of child or risks of harm to others</a:t>
            </a:r>
          </a:p>
        </p:txBody>
      </p:sp>
      <p:pic>
        <p:nvPicPr>
          <p:cNvPr id="5" name="Content Placeholder 4">
            <a:extLst>
              <a:ext uri="{FF2B5EF4-FFF2-40B4-BE49-F238E27FC236}">
                <a16:creationId xmlns:a16="http://schemas.microsoft.com/office/drawing/2014/main" id="{51C2001B-DCA9-4A23-9A4D-197B243C3A44}"/>
              </a:ext>
            </a:extLst>
          </p:cNvPr>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a:xfrm>
            <a:off x="1676399" y="1295400"/>
            <a:ext cx="9515062" cy="4267199"/>
          </a:xfrm>
          <a:prstGeom prst="rect">
            <a:avLst/>
          </a:prstGeom>
        </p:spPr>
      </p:pic>
      <p:sp>
        <p:nvSpPr>
          <p:cNvPr id="6" name="Title 3">
            <a:extLst>
              <a:ext uri="{FF2B5EF4-FFF2-40B4-BE49-F238E27FC236}">
                <a16:creationId xmlns:a16="http://schemas.microsoft.com/office/drawing/2014/main" id="{64EF8C91-289F-4723-BCA9-A76CA6ECC2A0}"/>
              </a:ext>
            </a:extLst>
          </p:cNvPr>
          <p:cNvSpPr txBox="1">
            <a:spLocks/>
          </p:cNvSpPr>
          <p:nvPr/>
        </p:nvSpPr>
        <p:spPr>
          <a:xfrm>
            <a:off x="1676399" y="5692501"/>
            <a:ext cx="10157795" cy="549275"/>
          </a:xfrm>
          <a:prstGeom prst="rect">
            <a:avLst/>
          </a:prstGeom>
        </p:spPr>
        <p:txBody>
          <a:bodyPr vert="horz" lIns="91440" tIns="45720" rIns="91440" bIns="45720" rtlCol="0" anchor="ctr">
            <a:noAutofit/>
          </a:bodyPr>
          <a:lstStyle>
            <a:lvl1pPr algn="l" rtl="0" eaLnBrk="0" fontAlgn="base" hangingPunct="0">
              <a:spcBef>
                <a:spcPct val="0"/>
              </a:spcBef>
              <a:spcAft>
                <a:spcPct val="0"/>
              </a:spcAft>
              <a:defRPr sz="2400" kern="1200" cap="all">
                <a:solidFill>
                  <a:schemeClr val="tx1"/>
                </a:solidFill>
                <a:latin typeface="Arial"/>
                <a:ea typeface="ＭＳ Ｐゴシック" charset="0"/>
                <a:cs typeface="Arial"/>
              </a:defRPr>
            </a:lvl1pPr>
            <a:lvl2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2pPr>
            <a:lvl3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3pPr>
            <a:lvl4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4pPr>
            <a:lvl5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5pPr>
            <a:lvl6pPr marL="4572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6pPr>
            <a:lvl7pPr marL="9144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7pPr>
            <a:lvl8pPr marL="13716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8pPr>
            <a:lvl9pPr marL="18288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9pPr>
          </a:lstStyle>
          <a:p>
            <a:r>
              <a:rPr lang="en-GB" sz="1600" b="1" cap="none" dirty="0"/>
              <a:t>(Percentage of court order cases rated as satisfactory on each standard – 2019/2020 inspections) </a:t>
            </a:r>
          </a:p>
        </p:txBody>
      </p:sp>
    </p:spTree>
    <p:extLst>
      <p:ext uri="{BB962C8B-B14F-4D97-AF65-F5344CB8AC3E}">
        <p14:creationId xmlns:p14="http://schemas.microsoft.com/office/powerpoint/2010/main" val="1150502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BE48D-47B7-49C7-8DF6-ACB1CD81E444}"/>
              </a:ext>
            </a:extLst>
          </p:cNvPr>
          <p:cNvSpPr>
            <a:spLocks noGrp="1"/>
          </p:cNvSpPr>
          <p:nvPr>
            <p:ph type="title"/>
          </p:nvPr>
        </p:nvSpPr>
        <p:spPr>
          <a:xfrm>
            <a:off x="2879940" y="534931"/>
            <a:ext cx="8285019" cy="549275"/>
          </a:xfrm>
        </p:spPr>
        <p:txBody>
          <a:bodyPr/>
          <a:lstStyle/>
          <a:p>
            <a:r>
              <a:rPr lang="en-GB" b="1" cap="none" dirty="0"/>
              <a:t>Supervision of community resolution cases continues to score lower than YCs and YCCs</a:t>
            </a:r>
          </a:p>
        </p:txBody>
      </p:sp>
      <p:pic>
        <p:nvPicPr>
          <p:cNvPr id="4" name="Content Placeholder 3">
            <a:extLst>
              <a:ext uri="{FF2B5EF4-FFF2-40B4-BE49-F238E27FC236}">
                <a16:creationId xmlns:a16="http://schemas.microsoft.com/office/drawing/2014/main" id="{9EB5BC84-CDFD-45C6-A5C3-8239A1F2745B}"/>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3426" y="1344113"/>
            <a:ext cx="9740348" cy="4539852"/>
          </a:xfrm>
          <a:prstGeom prst="rect">
            <a:avLst/>
          </a:prstGeom>
          <a:noFill/>
        </p:spPr>
      </p:pic>
    </p:spTree>
    <p:extLst>
      <p:ext uri="{BB962C8B-B14F-4D97-AF65-F5344CB8AC3E}">
        <p14:creationId xmlns:p14="http://schemas.microsoft.com/office/powerpoint/2010/main" val="308989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DFE62-66CD-4F43-8809-1FFBC093F2BD}"/>
              </a:ext>
            </a:extLst>
          </p:cNvPr>
          <p:cNvSpPr>
            <a:spLocks noGrp="1"/>
          </p:cNvSpPr>
          <p:nvPr>
            <p:ph type="title"/>
          </p:nvPr>
        </p:nvSpPr>
        <p:spPr>
          <a:xfrm>
            <a:off x="2800427" y="530777"/>
            <a:ext cx="8285019" cy="549275"/>
          </a:xfrm>
        </p:spPr>
        <p:txBody>
          <a:bodyPr/>
          <a:lstStyle/>
          <a:p>
            <a:r>
              <a:rPr lang="en-GB" b="1" cap="none" dirty="0"/>
              <a:t>Looked after children are receiving poorer supervision than others</a:t>
            </a:r>
          </a:p>
        </p:txBody>
      </p:sp>
      <p:graphicFrame>
        <p:nvGraphicFramePr>
          <p:cNvPr id="11" name="Content Placeholder 10">
            <a:extLst>
              <a:ext uri="{FF2B5EF4-FFF2-40B4-BE49-F238E27FC236}">
                <a16:creationId xmlns:a16="http://schemas.microsoft.com/office/drawing/2014/main" id="{5BFB9582-6A0B-495B-8485-8E13E6D9EB9B}"/>
              </a:ext>
            </a:extLst>
          </p:cNvPr>
          <p:cNvGraphicFramePr>
            <a:graphicFrameLocks noGrp="1"/>
          </p:cNvGraphicFramePr>
          <p:nvPr>
            <p:ph idx="1"/>
            <p:extLst>
              <p:ext uri="{D42A27DB-BD31-4B8C-83A1-F6EECF244321}">
                <p14:modId xmlns:p14="http://schemas.microsoft.com/office/powerpoint/2010/main" val="1520859021"/>
              </p:ext>
            </p:extLst>
          </p:nvPr>
        </p:nvGraphicFramePr>
        <p:xfrm>
          <a:off x="2040834" y="1749287"/>
          <a:ext cx="8507896" cy="4028661"/>
        </p:xfrm>
        <a:graphic>
          <a:graphicData uri="http://schemas.openxmlformats.org/drawingml/2006/table">
            <a:tbl>
              <a:tblPr firstRow="1" firstCol="1" bandRow="1"/>
              <a:tblGrid>
                <a:gridCol w="1873549">
                  <a:extLst>
                    <a:ext uri="{9D8B030D-6E8A-4147-A177-3AD203B41FA5}">
                      <a16:colId xmlns:a16="http://schemas.microsoft.com/office/drawing/2014/main" val="3491426826"/>
                    </a:ext>
                  </a:extLst>
                </a:gridCol>
                <a:gridCol w="1739522">
                  <a:extLst>
                    <a:ext uri="{9D8B030D-6E8A-4147-A177-3AD203B41FA5}">
                      <a16:colId xmlns:a16="http://schemas.microsoft.com/office/drawing/2014/main" val="523411853"/>
                    </a:ext>
                  </a:extLst>
                </a:gridCol>
                <a:gridCol w="1599832">
                  <a:extLst>
                    <a:ext uri="{9D8B030D-6E8A-4147-A177-3AD203B41FA5}">
                      <a16:colId xmlns:a16="http://schemas.microsoft.com/office/drawing/2014/main" val="769650417"/>
                    </a:ext>
                  </a:extLst>
                </a:gridCol>
                <a:gridCol w="1599832">
                  <a:extLst>
                    <a:ext uri="{9D8B030D-6E8A-4147-A177-3AD203B41FA5}">
                      <a16:colId xmlns:a16="http://schemas.microsoft.com/office/drawing/2014/main" val="2558573478"/>
                    </a:ext>
                  </a:extLst>
                </a:gridCol>
                <a:gridCol w="1695161">
                  <a:extLst>
                    <a:ext uri="{9D8B030D-6E8A-4147-A177-3AD203B41FA5}">
                      <a16:colId xmlns:a16="http://schemas.microsoft.com/office/drawing/2014/main" val="736287366"/>
                    </a:ext>
                  </a:extLst>
                </a:gridCol>
              </a:tblGrid>
              <a:tr h="433922">
                <a:tc>
                  <a:txBody>
                    <a:bodyPr/>
                    <a:lstStyle/>
                    <a:p>
                      <a:pPr>
                        <a:lnSpc>
                          <a:spcPct val="107000"/>
                        </a:lnSpc>
                        <a:spcBef>
                          <a:spcPts val="300"/>
                        </a:spcBef>
                        <a:spcAft>
                          <a:spcPts val="300"/>
                        </a:spcAft>
                      </a:pPr>
                      <a:r>
                        <a:rPr lang="en-GB" sz="1100">
                          <a:effectLst/>
                          <a:latin typeface="Tahoma" panose="020B0604030504040204" pitchFamily="34" charset="0"/>
                          <a:ea typeface="Calibri" panose="020F0502020204030204" pitchFamily="34" charset="0"/>
                          <a:cs typeface="Arial" panose="020B0604020202020204" pitchFamily="34" charset="0"/>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Assessment</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FFFFFF"/>
                      </a:solidFill>
                      <a:prstDash val="solid"/>
                      <a:round/>
                      <a:headEnd type="none" w="med" len="med"/>
                      <a:tailEnd type="none" w="med" len="med"/>
                    </a:lnR>
                    <a:lnT>
                      <a:noFill/>
                    </a:lnT>
                    <a:lnB>
                      <a:noFill/>
                    </a:lnB>
                    <a:solidFill>
                      <a:srgbClr val="C05017"/>
                    </a:solidFill>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Planning</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C05017"/>
                    </a:solidFill>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Delivery</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C05017"/>
                    </a:solidFill>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Reviewing</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FFFFFF"/>
                      </a:solidFill>
                      <a:prstDash val="solid"/>
                      <a:round/>
                      <a:headEnd type="none" w="med" len="med"/>
                      <a:tailEnd type="none" w="med" len="med"/>
                    </a:lnL>
                    <a:lnR>
                      <a:noFill/>
                    </a:lnR>
                    <a:lnT>
                      <a:noFill/>
                    </a:lnT>
                    <a:lnB>
                      <a:noFill/>
                    </a:lnB>
                    <a:solidFill>
                      <a:srgbClr val="C05017"/>
                    </a:solidFill>
                  </a:tcPr>
                </a:tc>
                <a:extLst>
                  <a:ext uri="{0D108BD9-81ED-4DB2-BD59-A6C34878D82A}">
                    <a16:rowId xmlns:a16="http://schemas.microsoft.com/office/drawing/2014/main" val="4109032908"/>
                  </a:ext>
                </a:extLst>
              </a:tr>
              <a:tr h="892515">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Children not in care </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374525528"/>
                  </a:ext>
                </a:extLst>
              </a:tr>
              <a:tr h="1351112">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Children in care living inside the inspected area</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1346288668"/>
                  </a:ext>
                </a:extLst>
              </a:tr>
              <a:tr h="1351112">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Children in care living outside the inspected area</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a:noFill/>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2226489719"/>
                  </a:ext>
                </a:extLst>
              </a:tr>
            </a:tbl>
          </a:graphicData>
        </a:graphic>
      </p:graphicFrame>
    </p:spTree>
    <p:extLst>
      <p:ext uri="{BB962C8B-B14F-4D97-AF65-F5344CB8AC3E}">
        <p14:creationId xmlns:p14="http://schemas.microsoft.com/office/powerpoint/2010/main" val="4215237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85FB-D2CB-46AC-900C-98C4BC4778B4}"/>
              </a:ext>
            </a:extLst>
          </p:cNvPr>
          <p:cNvSpPr>
            <a:spLocks noGrp="1"/>
          </p:cNvSpPr>
          <p:nvPr>
            <p:ph type="title"/>
          </p:nvPr>
        </p:nvSpPr>
        <p:spPr/>
        <p:txBody>
          <a:bodyPr/>
          <a:lstStyle/>
          <a:p>
            <a:r>
              <a:rPr lang="en-GB" b="1" cap="none" dirty="0"/>
              <a:t>Change in relative number of children on YOT caseloads 2013 to 2019 -  by ethnicity </a:t>
            </a:r>
          </a:p>
        </p:txBody>
      </p:sp>
      <p:pic>
        <p:nvPicPr>
          <p:cNvPr id="6" name="Picture 5">
            <a:extLst>
              <a:ext uri="{FF2B5EF4-FFF2-40B4-BE49-F238E27FC236}">
                <a16:creationId xmlns:a16="http://schemas.microsoft.com/office/drawing/2014/main" id="{47D8B478-75A4-41BB-B25C-6249D06E3F52}"/>
              </a:ext>
            </a:extLst>
          </p:cNvPr>
          <p:cNvPicPr/>
          <p:nvPr/>
        </p:nvPicPr>
        <p:blipFill rotWithShape="1">
          <a:blip r:embed="rId2">
            <a:extLst>
              <a:ext uri="{28A0092B-C50C-407E-A947-70E740481C1C}">
                <a14:useLocalDpi xmlns:a14="http://schemas.microsoft.com/office/drawing/2010/main" val="0"/>
              </a:ext>
            </a:extLst>
          </a:blip>
          <a:srcRect l="6874" t="754" b="5644"/>
          <a:stretch/>
        </p:blipFill>
        <p:spPr bwMode="auto">
          <a:xfrm>
            <a:off x="2695897" y="1327830"/>
            <a:ext cx="7318369" cy="4626864"/>
          </a:xfrm>
          <a:prstGeom prst="rect">
            <a:avLst/>
          </a:prstGeom>
          <a:noFill/>
        </p:spPr>
      </p:pic>
      <p:sp>
        <p:nvSpPr>
          <p:cNvPr id="4" name="TextBox 3">
            <a:extLst>
              <a:ext uri="{FF2B5EF4-FFF2-40B4-BE49-F238E27FC236}">
                <a16:creationId xmlns:a16="http://schemas.microsoft.com/office/drawing/2014/main" id="{5C99E07D-6FCC-4723-883D-271FA005BF7B}"/>
              </a:ext>
            </a:extLst>
          </p:cNvPr>
          <p:cNvSpPr txBox="1"/>
          <p:nvPr/>
        </p:nvSpPr>
        <p:spPr>
          <a:xfrm rot="16200000">
            <a:off x="-149682" y="3471985"/>
            <a:ext cx="4879628" cy="338554"/>
          </a:xfrm>
          <a:prstGeom prst="rect">
            <a:avLst/>
          </a:prstGeom>
          <a:noFill/>
        </p:spPr>
        <p:txBody>
          <a:bodyPr wrap="square" rtlCol="0">
            <a:spAutoFit/>
          </a:bodyPr>
          <a:lstStyle/>
          <a:p>
            <a:r>
              <a:rPr lang="en-GB" sz="1600" b="1" dirty="0"/>
              <a:t>Ethnic group population index (2013/14 = base year)</a:t>
            </a:r>
          </a:p>
        </p:txBody>
      </p:sp>
      <p:pic>
        <p:nvPicPr>
          <p:cNvPr id="7" name="Picture 6">
            <a:extLst>
              <a:ext uri="{FF2B5EF4-FFF2-40B4-BE49-F238E27FC236}">
                <a16:creationId xmlns:a16="http://schemas.microsoft.com/office/drawing/2014/main" id="{D9E6FCA9-A8E9-4662-9B40-6D4ED500E0B4}"/>
              </a:ext>
            </a:extLst>
          </p:cNvPr>
          <p:cNvPicPr/>
          <p:nvPr/>
        </p:nvPicPr>
        <p:blipFill rotWithShape="1">
          <a:blip r:embed="rId2">
            <a:extLst>
              <a:ext uri="{28A0092B-C50C-407E-A947-70E740481C1C}">
                <a14:useLocalDpi xmlns:a14="http://schemas.microsoft.com/office/drawing/2010/main" val="0"/>
              </a:ext>
            </a:extLst>
          </a:blip>
          <a:srcRect l="29303" t="93278" r="29253" b="881"/>
          <a:stretch/>
        </p:blipFill>
        <p:spPr bwMode="auto">
          <a:xfrm>
            <a:off x="3914892" y="5954694"/>
            <a:ext cx="4643891" cy="549275"/>
          </a:xfrm>
          <a:prstGeom prst="rect">
            <a:avLst/>
          </a:prstGeom>
          <a:noFill/>
        </p:spPr>
      </p:pic>
    </p:spTree>
    <p:extLst>
      <p:ext uri="{BB962C8B-B14F-4D97-AF65-F5344CB8AC3E}">
        <p14:creationId xmlns:p14="http://schemas.microsoft.com/office/powerpoint/2010/main" val="3844221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01048E2-A82D-4909-ADCE-9F7CA8237E4E}"/>
              </a:ext>
            </a:extLst>
          </p:cNvPr>
          <p:cNvGraphicFramePr>
            <a:graphicFrameLocks noGrp="1"/>
          </p:cNvGraphicFramePr>
          <p:nvPr>
            <p:ph sz="half" idx="1"/>
            <p:extLst>
              <p:ext uri="{D42A27DB-BD31-4B8C-83A1-F6EECF244321}">
                <p14:modId xmlns:p14="http://schemas.microsoft.com/office/powerpoint/2010/main" val="1366649357"/>
              </p:ext>
            </p:extLst>
          </p:nvPr>
        </p:nvGraphicFramePr>
        <p:xfrm>
          <a:off x="1419367" y="1300223"/>
          <a:ext cx="9785445" cy="4318892"/>
        </p:xfrm>
        <a:graphic>
          <a:graphicData uri="http://schemas.openxmlformats.org/drawingml/2006/table">
            <a:tbl>
              <a:tblPr firstRow="1" firstCol="1"/>
              <a:tblGrid>
                <a:gridCol w="2390771">
                  <a:extLst>
                    <a:ext uri="{9D8B030D-6E8A-4147-A177-3AD203B41FA5}">
                      <a16:colId xmlns:a16="http://schemas.microsoft.com/office/drawing/2014/main" val="609669595"/>
                    </a:ext>
                  </a:extLst>
                </a:gridCol>
                <a:gridCol w="1644512">
                  <a:extLst>
                    <a:ext uri="{9D8B030D-6E8A-4147-A177-3AD203B41FA5}">
                      <a16:colId xmlns:a16="http://schemas.microsoft.com/office/drawing/2014/main" val="2086791642"/>
                    </a:ext>
                  </a:extLst>
                </a:gridCol>
                <a:gridCol w="1680399">
                  <a:extLst>
                    <a:ext uri="{9D8B030D-6E8A-4147-A177-3AD203B41FA5}">
                      <a16:colId xmlns:a16="http://schemas.microsoft.com/office/drawing/2014/main" val="4006543491"/>
                    </a:ext>
                  </a:extLst>
                </a:gridCol>
                <a:gridCol w="2200020">
                  <a:extLst>
                    <a:ext uri="{9D8B030D-6E8A-4147-A177-3AD203B41FA5}">
                      <a16:colId xmlns:a16="http://schemas.microsoft.com/office/drawing/2014/main" val="2849916392"/>
                    </a:ext>
                  </a:extLst>
                </a:gridCol>
                <a:gridCol w="1869743">
                  <a:extLst>
                    <a:ext uri="{9D8B030D-6E8A-4147-A177-3AD203B41FA5}">
                      <a16:colId xmlns:a16="http://schemas.microsoft.com/office/drawing/2014/main" val="1123139926"/>
                    </a:ext>
                  </a:extLst>
                </a:gridCol>
              </a:tblGrid>
              <a:tr h="478307">
                <a:tc>
                  <a:txBody>
                    <a:bodyPr/>
                    <a:lstStyle/>
                    <a:p>
                      <a:pPr>
                        <a:lnSpc>
                          <a:spcPct val="107000"/>
                        </a:lnSpc>
                        <a:spcBef>
                          <a:spcPts val="300"/>
                        </a:spcBef>
                        <a:spcAft>
                          <a:spcPts val="300"/>
                        </a:spcAft>
                      </a:pPr>
                      <a:r>
                        <a:rPr lang="en-GB" sz="800" dirty="0">
                          <a:effectLst/>
                          <a:latin typeface="Tahoma" panose="020B0604030504040204" pitchFamily="34" charset="0"/>
                          <a:ea typeface="Calibri" panose="020F0502020204030204" pitchFamily="34" charset="0"/>
                          <a:cs typeface="Arial" panose="020B0604020202020204" pitchFamily="34" charset="0"/>
                        </a:rPr>
                        <a:t> </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a:noFill/>
                    </a:lnR>
                    <a:lnT>
                      <a:noFill/>
                    </a:lnT>
                    <a:lnB>
                      <a:noFill/>
                    </a:lnB>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Assessment</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w="12700" cap="flat" cmpd="sng" algn="ctr">
                      <a:solidFill>
                        <a:srgbClr val="FFFFFF"/>
                      </a:solidFill>
                      <a:prstDash val="solid"/>
                      <a:round/>
                      <a:headEnd type="none" w="med" len="med"/>
                      <a:tailEnd type="none" w="med" len="med"/>
                    </a:lnR>
                    <a:lnT>
                      <a:noFill/>
                    </a:lnT>
                    <a:lnB>
                      <a:noFill/>
                    </a:lnB>
                    <a:solidFill>
                      <a:srgbClr val="C05017"/>
                    </a:solidFill>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Planning</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C05017"/>
                    </a:solidFill>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Implementation and delivery</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C05017"/>
                    </a:solidFill>
                  </a:tcPr>
                </a:tc>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Reviewing</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FFFFFF"/>
                      </a:solidFill>
                      <a:prstDash val="solid"/>
                      <a:round/>
                      <a:headEnd type="none" w="med" len="med"/>
                      <a:tailEnd type="none" w="med" len="med"/>
                    </a:lnL>
                    <a:lnR>
                      <a:noFill/>
                    </a:lnR>
                    <a:lnT>
                      <a:noFill/>
                    </a:lnT>
                    <a:lnB>
                      <a:noFill/>
                    </a:lnB>
                    <a:solidFill>
                      <a:srgbClr val="C05017"/>
                    </a:solidFill>
                  </a:tcPr>
                </a:tc>
                <a:extLst>
                  <a:ext uri="{0D108BD9-81ED-4DB2-BD59-A6C34878D82A}">
                    <a16:rowId xmlns:a16="http://schemas.microsoft.com/office/drawing/2014/main" val="1894178079"/>
                  </a:ext>
                </a:extLst>
              </a:tr>
              <a:tr h="607655">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White children</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a:noFill/>
                    </a:lnR>
                    <a:lnT>
                      <a:noFill/>
                    </a:lnT>
                    <a:lnB w="12700" cap="flat" cmpd="sng" algn="ctr">
                      <a:solidFill>
                        <a:srgbClr val="FFFFFF"/>
                      </a:solidFill>
                      <a:prstDash val="solid"/>
                      <a:round/>
                      <a:headEnd type="none" w="med" len="med"/>
                      <a:tailEnd type="none" w="med" len="med"/>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a:noFill/>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3436337579"/>
                  </a:ext>
                </a:extLst>
              </a:tr>
              <a:tr h="847771">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Black children</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 </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 </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4040697031"/>
                  </a:ext>
                </a:extLst>
              </a:tr>
              <a:tr h="607655">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Asian children</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 </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 </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 </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3369197150"/>
                  </a:ext>
                </a:extLst>
              </a:tr>
              <a:tr h="847771">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Mixed heritage children</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 </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Good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Good</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a:effectLst/>
                          <a:latin typeface="Tahoma" panose="020B0604030504040204" pitchFamily="34" charset="0"/>
                          <a:ea typeface="Calibri" panose="020F0502020204030204" pitchFamily="34" charset="0"/>
                          <a:cs typeface="Arial" panose="020B0604020202020204" pitchFamily="34" charset="0"/>
                        </a:rPr>
                        <a:t>Inadequate</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1310867566"/>
                  </a:ext>
                </a:extLst>
              </a:tr>
              <a:tr h="478307">
                <a:tc>
                  <a:txBody>
                    <a:bodyPr/>
                    <a:lstStyle/>
                    <a:p>
                      <a:pPr>
                        <a:lnSpc>
                          <a:spcPct val="107000"/>
                        </a:lnSpc>
                        <a:spcBef>
                          <a:spcPts val="300"/>
                        </a:spcBef>
                        <a:spcAft>
                          <a:spcPts val="300"/>
                        </a:spcAft>
                      </a:pPr>
                      <a:r>
                        <a:rPr lang="en-GB" sz="1800" b="1" dirty="0">
                          <a:solidFill>
                            <a:srgbClr val="FFFFFF"/>
                          </a:solidFill>
                          <a:effectLst/>
                          <a:latin typeface="Tahoma" panose="020B0604030504040204" pitchFamily="34" charset="0"/>
                          <a:ea typeface="Calibri" panose="020F0502020204030204" pitchFamily="34" charset="0"/>
                          <a:cs typeface="Arial" panose="020B0604020202020204" pitchFamily="34" charset="0"/>
                        </a:rPr>
                        <a:t>Other</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a:noFill/>
                    </a:lnR>
                    <a:lnT w="12700" cap="flat" cmpd="sng" algn="ctr">
                      <a:solidFill>
                        <a:srgbClr val="FFFFFF"/>
                      </a:solidFill>
                      <a:prstDash val="solid"/>
                      <a:round/>
                      <a:headEnd type="none" w="med" len="med"/>
                      <a:tailEnd type="none" w="med" len="med"/>
                    </a:lnT>
                    <a:lnB>
                      <a:noFill/>
                    </a:lnB>
                    <a:solidFill>
                      <a:srgbClr val="C05017"/>
                    </a:solidFill>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a:noFill/>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Inadequate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Requires improvement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tc>
                  <a:txBody>
                    <a:bodyPr/>
                    <a:lstStyle/>
                    <a:p>
                      <a:pPr>
                        <a:lnSpc>
                          <a:spcPct val="107000"/>
                        </a:lnSpc>
                        <a:spcBef>
                          <a:spcPts val="300"/>
                        </a:spcBef>
                        <a:spcAft>
                          <a:spcPts val="300"/>
                        </a:spcAft>
                      </a:pPr>
                      <a:r>
                        <a:rPr lang="en-GB" sz="1800" dirty="0">
                          <a:effectLst/>
                          <a:latin typeface="Tahoma" panose="020B0604030504040204" pitchFamily="34" charset="0"/>
                          <a:ea typeface="Calibri" panose="020F0502020204030204" pitchFamily="34" charset="0"/>
                          <a:cs typeface="Arial" panose="020B0604020202020204" pitchFamily="34" charset="0"/>
                        </a:rPr>
                        <a:t>Inadequate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51036" marR="51036" marT="0" marB="0">
                    <a:lnL w="12700" cap="flat" cmpd="sng" algn="ctr">
                      <a:solidFill>
                        <a:srgbClr val="C05017"/>
                      </a:solidFill>
                      <a:prstDash val="solid"/>
                      <a:round/>
                      <a:headEnd type="none" w="med" len="med"/>
                      <a:tailEnd type="none" w="med" len="med"/>
                    </a:lnL>
                    <a:lnR w="12700" cap="flat" cmpd="sng" algn="ctr">
                      <a:solidFill>
                        <a:srgbClr val="C05017"/>
                      </a:solidFill>
                      <a:prstDash val="solid"/>
                      <a:round/>
                      <a:headEnd type="none" w="med" len="med"/>
                      <a:tailEnd type="none" w="med" len="med"/>
                    </a:lnR>
                    <a:lnT w="12700" cap="flat" cmpd="sng" algn="ctr">
                      <a:solidFill>
                        <a:srgbClr val="C05017"/>
                      </a:solidFill>
                      <a:prstDash val="solid"/>
                      <a:round/>
                      <a:headEnd type="none" w="med" len="med"/>
                      <a:tailEnd type="none" w="med" len="med"/>
                    </a:lnT>
                    <a:lnB w="12700" cap="flat" cmpd="sng" algn="ctr">
                      <a:solidFill>
                        <a:srgbClr val="C05017"/>
                      </a:solidFill>
                      <a:prstDash val="solid"/>
                      <a:round/>
                      <a:headEnd type="none" w="med" len="med"/>
                      <a:tailEnd type="none" w="med" len="med"/>
                    </a:lnB>
                  </a:tcPr>
                </a:tc>
                <a:extLst>
                  <a:ext uri="{0D108BD9-81ED-4DB2-BD59-A6C34878D82A}">
                    <a16:rowId xmlns:a16="http://schemas.microsoft.com/office/drawing/2014/main" val="4142448641"/>
                  </a:ext>
                </a:extLst>
              </a:tr>
            </a:tbl>
          </a:graphicData>
        </a:graphic>
      </p:graphicFrame>
      <p:sp>
        <p:nvSpPr>
          <p:cNvPr id="4" name="Title 3">
            <a:extLst>
              <a:ext uri="{FF2B5EF4-FFF2-40B4-BE49-F238E27FC236}">
                <a16:creationId xmlns:a16="http://schemas.microsoft.com/office/drawing/2014/main" id="{1AAD51D9-62A7-4153-9265-A6C250330519}"/>
              </a:ext>
            </a:extLst>
          </p:cNvPr>
          <p:cNvSpPr>
            <a:spLocks noGrp="1"/>
          </p:cNvSpPr>
          <p:nvPr>
            <p:ph type="title"/>
          </p:nvPr>
        </p:nvSpPr>
        <p:spPr>
          <a:xfrm>
            <a:off x="2912532" y="469382"/>
            <a:ext cx="8746067" cy="549275"/>
          </a:xfrm>
        </p:spPr>
        <p:txBody>
          <a:bodyPr/>
          <a:lstStyle/>
          <a:p>
            <a:r>
              <a:rPr lang="en-GB" b="1" cap="none" dirty="0"/>
              <a:t>Quality of court case supervision in 2019/2020 by ethnicity</a:t>
            </a:r>
          </a:p>
        </p:txBody>
      </p:sp>
      <p:sp>
        <p:nvSpPr>
          <p:cNvPr id="6" name="Rectangle 1">
            <a:extLst>
              <a:ext uri="{FF2B5EF4-FFF2-40B4-BE49-F238E27FC236}">
                <a16:creationId xmlns:a16="http://schemas.microsoft.com/office/drawing/2014/main" id="{195777CA-0085-45FD-985A-B1A12D142783}"/>
              </a:ext>
            </a:extLst>
          </p:cNvPr>
          <p:cNvSpPr>
            <a:spLocks noChangeArrowheads="1"/>
          </p:cNvSpPr>
          <p:nvPr/>
        </p:nvSpPr>
        <p:spPr bwMode="auto">
          <a:xfrm>
            <a:off x="-1696012" y="-36169"/>
            <a:ext cx="16016201" cy="841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Title 3">
            <a:extLst>
              <a:ext uri="{FF2B5EF4-FFF2-40B4-BE49-F238E27FC236}">
                <a16:creationId xmlns:a16="http://schemas.microsoft.com/office/drawing/2014/main" id="{7442F5F4-6468-4B8C-818D-E2FAD09282E0}"/>
              </a:ext>
            </a:extLst>
          </p:cNvPr>
          <p:cNvSpPr txBox="1">
            <a:spLocks/>
          </p:cNvSpPr>
          <p:nvPr/>
        </p:nvSpPr>
        <p:spPr>
          <a:xfrm>
            <a:off x="1842446" y="5703820"/>
            <a:ext cx="9908275" cy="549275"/>
          </a:xfrm>
          <a:prstGeom prst="rect">
            <a:avLst/>
          </a:prstGeom>
        </p:spPr>
        <p:txBody>
          <a:bodyPr vert="horz" lIns="91440" tIns="45720" rIns="91440" bIns="45720" rtlCol="0" anchor="ctr">
            <a:noAutofit/>
          </a:bodyPr>
          <a:lstStyle>
            <a:lvl1pPr algn="l" rtl="0" eaLnBrk="0" fontAlgn="base" hangingPunct="0">
              <a:spcBef>
                <a:spcPct val="0"/>
              </a:spcBef>
              <a:spcAft>
                <a:spcPct val="0"/>
              </a:spcAft>
              <a:defRPr sz="2400" kern="1200" cap="all">
                <a:solidFill>
                  <a:schemeClr val="tx1"/>
                </a:solidFill>
                <a:latin typeface="Arial"/>
                <a:ea typeface="ＭＳ Ｐゴシック" charset="0"/>
                <a:cs typeface="Arial"/>
              </a:defRPr>
            </a:lvl1pPr>
            <a:lvl2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2pPr>
            <a:lvl3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3pPr>
            <a:lvl4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4pPr>
            <a:lvl5pPr algn="l" rtl="0" eaLnBrk="0" fontAlgn="base" hangingPunct="0">
              <a:spcBef>
                <a:spcPct val="0"/>
              </a:spcBef>
              <a:spcAft>
                <a:spcPct val="0"/>
              </a:spcAft>
              <a:defRPr sz="2800">
                <a:solidFill>
                  <a:schemeClr val="tx1"/>
                </a:solidFill>
                <a:latin typeface="Franklin Gothic Medium" charset="0"/>
                <a:ea typeface="ＭＳ Ｐゴシック" charset="0"/>
                <a:cs typeface="ＭＳ Ｐゴシック" charset="0"/>
              </a:defRPr>
            </a:lvl5pPr>
            <a:lvl6pPr marL="4572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6pPr>
            <a:lvl7pPr marL="9144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7pPr>
            <a:lvl8pPr marL="13716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8pPr>
            <a:lvl9pPr marL="1828800" algn="l" rtl="0" fontAlgn="base">
              <a:spcBef>
                <a:spcPct val="0"/>
              </a:spcBef>
              <a:spcAft>
                <a:spcPct val="0"/>
              </a:spcAft>
              <a:defRPr sz="2800">
                <a:solidFill>
                  <a:schemeClr val="tx1"/>
                </a:solidFill>
                <a:latin typeface="Franklin Gothic Medium" charset="0"/>
                <a:ea typeface="ＭＳ Ｐゴシック" charset="0"/>
                <a:cs typeface="ＭＳ Ｐゴシック" charset="0"/>
              </a:defRPr>
            </a:lvl9pPr>
          </a:lstStyle>
          <a:p>
            <a:r>
              <a:rPr lang="en-GB" sz="1800" b="1" cap="none" dirty="0"/>
              <a:t>Good = &gt; 65% of cases;  Requires Improvement = 50 – 65%; Inadequate = &lt; 50% of cases</a:t>
            </a:r>
          </a:p>
          <a:p>
            <a:r>
              <a:rPr lang="en-GB" sz="1800" b="1" cap="none" dirty="0"/>
              <a:t>(N = 462 cases)</a:t>
            </a:r>
          </a:p>
        </p:txBody>
      </p:sp>
    </p:spTree>
    <p:extLst>
      <p:ext uri="{BB962C8B-B14F-4D97-AF65-F5344CB8AC3E}">
        <p14:creationId xmlns:p14="http://schemas.microsoft.com/office/powerpoint/2010/main" val="1962371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93576-B75D-443A-8C5C-1D6F22425FFA}"/>
              </a:ext>
            </a:extLst>
          </p:cNvPr>
          <p:cNvSpPr>
            <a:spLocks noGrp="1"/>
          </p:cNvSpPr>
          <p:nvPr>
            <p:ph type="title"/>
          </p:nvPr>
        </p:nvSpPr>
        <p:spPr/>
        <p:txBody>
          <a:bodyPr/>
          <a:lstStyle/>
          <a:p>
            <a:r>
              <a:rPr lang="en-GB" sz="2800" b="1" cap="none" dirty="0"/>
              <a:t>Some further reading</a:t>
            </a:r>
          </a:p>
        </p:txBody>
      </p:sp>
      <p:sp>
        <p:nvSpPr>
          <p:cNvPr id="3" name="Content Placeholder 2">
            <a:extLst>
              <a:ext uri="{FF2B5EF4-FFF2-40B4-BE49-F238E27FC236}">
                <a16:creationId xmlns:a16="http://schemas.microsoft.com/office/drawing/2014/main" id="{709A4112-F368-4962-B9DC-7627D4094CF5}"/>
              </a:ext>
            </a:extLst>
          </p:cNvPr>
          <p:cNvSpPr>
            <a:spLocks noGrp="1"/>
          </p:cNvSpPr>
          <p:nvPr>
            <p:ph idx="1"/>
          </p:nvPr>
        </p:nvSpPr>
        <p:spPr>
          <a:xfrm>
            <a:off x="932530" y="1316037"/>
            <a:ext cx="10326939" cy="4530725"/>
          </a:xfrm>
        </p:spPr>
        <p:txBody>
          <a:bodyPr/>
          <a:lstStyle/>
          <a:p>
            <a:pPr>
              <a:buFont typeface="Arial" panose="020B0604020202020204" pitchFamily="34" charset="0"/>
              <a:buChar char="•"/>
            </a:pPr>
            <a:r>
              <a:rPr lang="en-GB" sz="2000" b="0" dirty="0"/>
              <a:t>Further details of our inspection rating scores over the past year can be found at:</a:t>
            </a:r>
          </a:p>
          <a:p>
            <a:pPr marL="0" indent="0"/>
            <a:r>
              <a:rPr lang="en-GB" sz="2000" dirty="0">
                <a:hlinkClick r:id="rId2"/>
              </a:rPr>
              <a:t>https://www.justiceinspectorates.gov.uk/hmiprobation/about-our-work/our</a:t>
            </a:r>
          </a:p>
          <a:p>
            <a:pPr marL="0" indent="0"/>
            <a:r>
              <a:rPr lang="en-GB" sz="2000" dirty="0">
                <a:hlinkClick r:id="rId2"/>
              </a:rPr>
              <a:t>standards-and-ratings/ratings-tables/</a:t>
            </a:r>
            <a:endParaRPr lang="en-GB" sz="2000" dirty="0"/>
          </a:p>
          <a:p>
            <a:pPr>
              <a:buFont typeface="Arial" panose="020B0604020202020204" pitchFamily="34" charset="0"/>
              <a:buChar char="•"/>
            </a:pPr>
            <a:r>
              <a:rPr lang="en-GB" sz="2000" b="0" dirty="0"/>
              <a:t>Our report on the impact of Covid-19 on youth offending services during the first lockdown from March to June 2020 can be found at:</a:t>
            </a:r>
          </a:p>
          <a:p>
            <a:pPr marL="0" indent="0"/>
            <a:r>
              <a:rPr lang="en-GB" sz="2000" dirty="0">
                <a:hlinkClick r:id="rId3"/>
              </a:rPr>
              <a:t>https://www.justiceinspectorates.gov.uk/hmiprobation/inspections/edmyouth/</a:t>
            </a:r>
            <a:endParaRPr lang="en-GB" sz="2000" dirty="0"/>
          </a:p>
          <a:p>
            <a:pPr>
              <a:buFont typeface="Arial" panose="020B0604020202020204" pitchFamily="34" charset="0"/>
              <a:buChar char="•"/>
            </a:pPr>
            <a:endParaRPr lang="en-GB" dirty="0"/>
          </a:p>
          <a:p>
            <a:pPr>
              <a:buFont typeface="Arial" panose="020B0604020202020204" pitchFamily="34" charset="0"/>
              <a:buChar char="•"/>
            </a:pPr>
            <a:r>
              <a:rPr lang="en-GB" sz="2000" b="0" dirty="0"/>
              <a:t>Our annual report on YOT inspection reports published between November 2019 and</a:t>
            </a:r>
          </a:p>
          <a:p>
            <a:pPr marL="0" indent="0"/>
            <a:r>
              <a:rPr lang="en-GB" sz="2000" b="0" dirty="0"/>
              <a:t>October 2020 can be found at:</a:t>
            </a:r>
          </a:p>
          <a:p>
            <a:pPr marL="0" indent="0"/>
            <a:r>
              <a:rPr lang="en-GB" sz="2000" dirty="0">
                <a:hlinkClick r:id="rId4"/>
              </a:rPr>
              <a:t>https://www.justiceinspectorates.gov.uk/hmiprobation/inspections/yar2020/</a:t>
            </a:r>
            <a:endParaRPr lang="en-GB" dirty="0"/>
          </a:p>
          <a:p>
            <a:pPr>
              <a:buFont typeface="Arial" panose="020B0604020202020204" pitchFamily="34" charset="0"/>
              <a:buChar char="•"/>
            </a:pPr>
            <a:r>
              <a:rPr lang="en-GB" sz="2000" b="0" dirty="0"/>
              <a:t>You can also follow us on Twitter @HMIProbation or read more on our </a:t>
            </a:r>
            <a:r>
              <a:rPr lang="en-GB" sz="2000" b="0" dirty="0" err="1"/>
              <a:t>webite:</a:t>
            </a:r>
            <a:r>
              <a:rPr lang="en-GB" sz="2000" dirty="0" err="1">
                <a:hlinkClick r:id="rId5"/>
              </a:rPr>
              <a:t>https</a:t>
            </a:r>
            <a:r>
              <a:rPr lang="en-GB" sz="2000" dirty="0">
                <a:hlinkClick r:id="rId5"/>
              </a:rPr>
              <a:t>://www.justiceinspectorates.gov.uk/hmiprobation/</a:t>
            </a:r>
            <a:endParaRPr lang="en-GB" sz="2000" dirty="0"/>
          </a:p>
          <a:p>
            <a:endParaRPr lang="en-GB" dirty="0"/>
          </a:p>
        </p:txBody>
      </p:sp>
    </p:spTree>
    <p:extLst>
      <p:ext uri="{BB962C8B-B14F-4D97-AF65-F5344CB8AC3E}">
        <p14:creationId xmlns:p14="http://schemas.microsoft.com/office/powerpoint/2010/main" val="289330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10DCD9-E1B6-4632-BBE2-00BBF057F0AD}"/>
              </a:ext>
            </a:extLst>
          </p:cNvPr>
          <p:cNvSpPr>
            <a:spLocks noGrp="1"/>
          </p:cNvSpPr>
          <p:nvPr>
            <p:ph sz="half" idx="1"/>
          </p:nvPr>
        </p:nvSpPr>
        <p:spPr>
          <a:xfrm>
            <a:off x="1318404" y="1270448"/>
            <a:ext cx="9555191" cy="4615997"/>
          </a:xfrm>
        </p:spPr>
        <p:txBody>
          <a:bodyPr/>
          <a:lstStyle/>
          <a:p>
            <a:pPr>
              <a:buFont typeface="Arial" panose="020B0604020202020204" pitchFamily="34" charset="0"/>
              <a:buChar char="•"/>
            </a:pPr>
            <a:r>
              <a:rPr lang="en-GB" sz="2400" b="0" dirty="0"/>
              <a:t>Onsite inspection suspended at end of March and won’t restart until spring 2021.</a:t>
            </a:r>
          </a:p>
          <a:p>
            <a:pPr>
              <a:buFont typeface="Arial" panose="020B0604020202020204" pitchFamily="34" charset="0"/>
              <a:buChar char="•"/>
            </a:pPr>
            <a:r>
              <a:rPr lang="en-GB" sz="2400" b="0" dirty="0"/>
              <a:t>‘Remote’ inspections restarted at beginning of June. North Yorkshire and Birmingham YOTs; thematic inspection of YOT work during Covid-19 pandemic – June/July.</a:t>
            </a:r>
          </a:p>
          <a:p>
            <a:pPr>
              <a:buFont typeface="Arial" panose="020B0604020202020204" pitchFamily="34" charset="0"/>
              <a:buChar char="•"/>
            </a:pPr>
            <a:r>
              <a:rPr lang="en-GB" sz="2400" b="0" dirty="0"/>
              <a:t>Remote inspections of 14 ‘small YOTs’ from August to October – results now being published.</a:t>
            </a:r>
          </a:p>
          <a:p>
            <a:pPr>
              <a:buFont typeface="Arial" panose="020B0604020202020204" pitchFamily="34" charset="0"/>
              <a:buChar char="•"/>
            </a:pPr>
            <a:r>
              <a:rPr lang="en-GB" sz="2400" b="0" dirty="0"/>
              <a:t>Thematic inspections on services for black, Asian and minority ethnic children, and of transition from YOT to probation services to start in early 2021.</a:t>
            </a:r>
          </a:p>
          <a:p>
            <a:pPr>
              <a:buFont typeface="Arial" panose="020B0604020202020204" pitchFamily="34" charset="0"/>
              <a:buChar char="•"/>
            </a:pPr>
            <a:r>
              <a:rPr lang="en-GB" sz="2400" b="0" dirty="0"/>
              <a:t>New standards for resettlement from custody work and OOCD policy and practice to be introduced in spring 2021.</a:t>
            </a:r>
          </a:p>
          <a:p>
            <a:r>
              <a:rPr lang="en-GB" sz="2400" b="0" dirty="0"/>
              <a:t>		</a:t>
            </a:r>
          </a:p>
          <a:p>
            <a:r>
              <a:rPr lang="en-GB" sz="2400" b="0" dirty="0"/>
              <a:t> 		</a:t>
            </a:r>
          </a:p>
        </p:txBody>
      </p:sp>
      <p:sp>
        <p:nvSpPr>
          <p:cNvPr id="4" name="Title 3">
            <a:extLst>
              <a:ext uri="{FF2B5EF4-FFF2-40B4-BE49-F238E27FC236}">
                <a16:creationId xmlns:a16="http://schemas.microsoft.com/office/drawing/2014/main" id="{4437BBBA-6C2F-4B6A-872E-E0CB5EFFDD18}"/>
              </a:ext>
            </a:extLst>
          </p:cNvPr>
          <p:cNvSpPr>
            <a:spLocks noGrp="1"/>
          </p:cNvSpPr>
          <p:nvPr>
            <p:ph type="title"/>
          </p:nvPr>
        </p:nvSpPr>
        <p:spPr/>
        <p:txBody>
          <a:bodyPr/>
          <a:lstStyle/>
          <a:p>
            <a:r>
              <a:rPr lang="en-GB" sz="2800" b="1" cap="none" dirty="0"/>
              <a:t>HMIP current youth inspection priorities</a:t>
            </a:r>
          </a:p>
        </p:txBody>
      </p:sp>
    </p:spTree>
    <p:extLst>
      <p:ext uri="{BB962C8B-B14F-4D97-AF65-F5344CB8AC3E}">
        <p14:creationId xmlns:p14="http://schemas.microsoft.com/office/powerpoint/2010/main" val="3591391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0AA8D-EF68-4758-9498-B86346B14C23}"/>
              </a:ext>
            </a:extLst>
          </p:cNvPr>
          <p:cNvSpPr>
            <a:spLocks noGrp="1"/>
          </p:cNvSpPr>
          <p:nvPr>
            <p:ph type="title"/>
          </p:nvPr>
        </p:nvSpPr>
        <p:spPr>
          <a:xfrm>
            <a:off x="2840183" y="349401"/>
            <a:ext cx="8901243" cy="549275"/>
          </a:xfrm>
        </p:spPr>
        <p:txBody>
          <a:bodyPr/>
          <a:lstStyle/>
          <a:p>
            <a:r>
              <a:rPr lang="en-GB" sz="2800" b="1" cap="none" dirty="0"/>
              <a:t>Impact of Covid-19 on youth offending services</a:t>
            </a:r>
          </a:p>
        </p:txBody>
      </p:sp>
      <p:sp>
        <p:nvSpPr>
          <p:cNvPr id="3" name="Content Placeholder 2">
            <a:extLst>
              <a:ext uri="{FF2B5EF4-FFF2-40B4-BE49-F238E27FC236}">
                <a16:creationId xmlns:a16="http://schemas.microsoft.com/office/drawing/2014/main" id="{CC5B5754-41C4-4B47-B5F5-A606F62DF333}"/>
              </a:ext>
            </a:extLst>
          </p:cNvPr>
          <p:cNvSpPr>
            <a:spLocks noGrp="1"/>
          </p:cNvSpPr>
          <p:nvPr>
            <p:ph idx="1"/>
          </p:nvPr>
        </p:nvSpPr>
        <p:spPr>
          <a:xfrm>
            <a:off x="590551" y="1163637"/>
            <a:ext cx="11031606" cy="4530725"/>
          </a:xfrm>
        </p:spPr>
        <p:txBody>
          <a:bodyPr/>
          <a:lstStyle/>
          <a:p>
            <a:r>
              <a:rPr lang="en-GB" sz="2000" dirty="0"/>
              <a:t>	We looked at work of seven different YOTs between March and June; analysed 70 higher risk cases and 220 responses to our staff survey. We found: </a:t>
            </a:r>
          </a:p>
          <a:p>
            <a:pPr>
              <a:buFont typeface="Arial" panose="020B0604020202020204" pitchFamily="34" charset="0"/>
              <a:buChar char="•"/>
            </a:pPr>
            <a:r>
              <a:rPr lang="en-GB" sz="2000" b="0" dirty="0"/>
              <a:t>Rapid and effective switch to remote supervision of caseload and ‘virtual’ multi-agency working– using a range of digital platforms.</a:t>
            </a:r>
          </a:p>
          <a:p>
            <a:pPr>
              <a:buFont typeface="Arial" panose="020B0604020202020204" pitchFamily="34" charset="0"/>
              <a:buChar char="•"/>
            </a:pPr>
            <a:r>
              <a:rPr lang="en-GB" sz="2000" b="0" dirty="0"/>
              <a:t>Major impact on courts and on custodial population. Court backlog increased 50%; youth custody population fell 27% by June 2020 compared to 2019. </a:t>
            </a:r>
          </a:p>
          <a:p>
            <a:pPr>
              <a:buFont typeface="Arial" panose="020B0604020202020204" pitchFamily="34" charset="0"/>
              <a:buChar char="•"/>
            </a:pPr>
            <a:r>
              <a:rPr lang="en-GB" sz="2000" b="0" dirty="0"/>
              <a:t>No single exceptional delivery model – depended on each local authority’s Covid-19 response. Less staff sickness or deployment than anticipated.</a:t>
            </a:r>
          </a:p>
          <a:p>
            <a:pPr>
              <a:buFont typeface="Arial" panose="020B0604020202020204" pitchFamily="34" charset="0"/>
              <a:buChar char="•"/>
            </a:pPr>
            <a:r>
              <a:rPr lang="en-GB" sz="2000" b="0" dirty="0"/>
              <a:t>Referral order, out of court and risk panels all moved online and worked reasonably well. </a:t>
            </a:r>
          </a:p>
          <a:p>
            <a:pPr>
              <a:buFont typeface="Arial" panose="020B0604020202020204" pitchFamily="34" charset="0"/>
              <a:buChar char="•"/>
            </a:pPr>
            <a:r>
              <a:rPr lang="en-GB" sz="2000" b="0" dirty="0"/>
              <a:t>Face to face contact with highest risk / most vulnerable children maintained – innovative methods for keeping in touch – ‘walk and talk’; bike rides; allotments.  </a:t>
            </a:r>
          </a:p>
          <a:p>
            <a:pPr>
              <a:buFont typeface="Arial" panose="020B0604020202020204" pitchFamily="34" charset="0"/>
              <a:buChar char="•"/>
            </a:pPr>
            <a:r>
              <a:rPr lang="en-GB" sz="2000" b="0" dirty="0"/>
              <a:t>Focus on basic welfare needs (e.g. help with food parcels) and risk management – but some interventions still delivered and innovation around ‘reparation at home’. Parents more involved in delivery during lockdown.</a:t>
            </a:r>
          </a:p>
          <a:p>
            <a:endParaRPr lang="en-GB" dirty="0"/>
          </a:p>
        </p:txBody>
      </p:sp>
    </p:spTree>
    <p:extLst>
      <p:ext uri="{BB962C8B-B14F-4D97-AF65-F5344CB8AC3E}">
        <p14:creationId xmlns:p14="http://schemas.microsoft.com/office/powerpoint/2010/main" val="3845757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0AA8D-EF68-4758-9498-B86346B14C23}"/>
              </a:ext>
            </a:extLst>
          </p:cNvPr>
          <p:cNvSpPr>
            <a:spLocks noGrp="1"/>
          </p:cNvSpPr>
          <p:nvPr>
            <p:ph type="title"/>
          </p:nvPr>
        </p:nvSpPr>
        <p:spPr/>
        <p:txBody>
          <a:bodyPr/>
          <a:lstStyle/>
          <a:p>
            <a:r>
              <a:rPr lang="en-GB" b="1" cap="none" dirty="0"/>
              <a:t>Delivery during first </a:t>
            </a:r>
            <a:r>
              <a:rPr lang="en-GB" b="1" cap="none" dirty="0" err="1"/>
              <a:t>Covid</a:t>
            </a:r>
            <a:r>
              <a:rPr lang="en-GB" b="1" cap="none" dirty="0"/>
              <a:t> lockdown - strengths</a:t>
            </a:r>
          </a:p>
        </p:txBody>
      </p:sp>
      <p:sp>
        <p:nvSpPr>
          <p:cNvPr id="3" name="Content Placeholder 2">
            <a:extLst>
              <a:ext uri="{FF2B5EF4-FFF2-40B4-BE49-F238E27FC236}">
                <a16:creationId xmlns:a16="http://schemas.microsoft.com/office/drawing/2014/main" id="{CC5B5754-41C4-4B47-B5F5-A606F62DF333}"/>
              </a:ext>
            </a:extLst>
          </p:cNvPr>
          <p:cNvSpPr>
            <a:spLocks noGrp="1"/>
          </p:cNvSpPr>
          <p:nvPr>
            <p:ph idx="1"/>
          </p:nvPr>
        </p:nvSpPr>
        <p:spPr>
          <a:xfrm>
            <a:off x="1113905" y="1378677"/>
            <a:ext cx="10028767" cy="4530725"/>
          </a:xfrm>
        </p:spPr>
        <p:txBody>
          <a:bodyPr/>
          <a:lstStyle/>
          <a:p>
            <a:pPr>
              <a:buFont typeface="Arial" panose="020B0604020202020204" pitchFamily="34" charset="0"/>
              <a:buChar char="•"/>
            </a:pPr>
            <a:r>
              <a:rPr lang="en-GB" sz="2000" b="0" dirty="0"/>
              <a:t>Great commitment by staff and managers to keep services going – prioritising children in greatest need and workforce safety.</a:t>
            </a:r>
          </a:p>
          <a:p>
            <a:pPr>
              <a:buFont typeface="Arial" panose="020B0604020202020204" pitchFamily="34" charset="0"/>
              <a:buChar char="•"/>
            </a:pPr>
            <a:r>
              <a:rPr lang="en-GB" sz="2000" b="0" dirty="0"/>
              <a:t>Good staff support – 86% of staff told us they’d had ‘excellent’ or ‘good’ support form their organisation (though additional pressures on line managers). 97% said their caseloads were manageable.</a:t>
            </a:r>
          </a:p>
          <a:p>
            <a:pPr>
              <a:buFont typeface="Arial" panose="020B0604020202020204" pitchFamily="34" charset="0"/>
              <a:buChar char="•"/>
            </a:pPr>
            <a:r>
              <a:rPr lang="en-GB" sz="2000" b="0" dirty="0"/>
              <a:t>Good partnership working with police and social services – easier to attend case conferences online than pre-Covid-19 face to face meetings. (87% of staff said they had sufficient access to services, interventions and partnership resources for their caseloads).</a:t>
            </a:r>
          </a:p>
          <a:p>
            <a:pPr>
              <a:buFont typeface="Arial" panose="020B0604020202020204" pitchFamily="34" charset="0"/>
              <a:buChar char="•"/>
            </a:pPr>
            <a:r>
              <a:rPr lang="en-GB" sz="2000" b="0" dirty="0"/>
              <a:t>IT technology was generally available to staff (laptops and smartphones) though local security rules prevented some functionality. Three quarters of staff said they’d had to use new tech during lockdown.</a:t>
            </a:r>
          </a:p>
          <a:p>
            <a:endParaRPr lang="en-GB" dirty="0"/>
          </a:p>
        </p:txBody>
      </p:sp>
    </p:spTree>
    <p:extLst>
      <p:ext uri="{BB962C8B-B14F-4D97-AF65-F5344CB8AC3E}">
        <p14:creationId xmlns:p14="http://schemas.microsoft.com/office/powerpoint/2010/main" val="1108594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0AA8D-EF68-4758-9498-B86346B14C23}"/>
              </a:ext>
            </a:extLst>
          </p:cNvPr>
          <p:cNvSpPr>
            <a:spLocks noGrp="1"/>
          </p:cNvSpPr>
          <p:nvPr>
            <p:ph type="title"/>
          </p:nvPr>
        </p:nvSpPr>
        <p:spPr/>
        <p:txBody>
          <a:bodyPr/>
          <a:lstStyle/>
          <a:p>
            <a:r>
              <a:rPr lang="en-GB" b="1" cap="none" dirty="0"/>
              <a:t>Delivery during first </a:t>
            </a:r>
            <a:r>
              <a:rPr lang="en-GB" b="1" cap="none" dirty="0" err="1"/>
              <a:t>Covid</a:t>
            </a:r>
            <a:r>
              <a:rPr lang="en-GB" b="1" cap="none" dirty="0"/>
              <a:t> lockdown – areas of concern</a:t>
            </a:r>
          </a:p>
        </p:txBody>
      </p:sp>
      <p:sp>
        <p:nvSpPr>
          <p:cNvPr id="3" name="Content Placeholder 2">
            <a:extLst>
              <a:ext uri="{FF2B5EF4-FFF2-40B4-BE49-F238E27FC236}">
                <a16:creationId xmlns:a16="http://schemas.microsoft.com/office/drawing/2014/main" id="{CC5B5754-41C4-4B47-B5F5-A606F62DF333}"/>
              </a:ext>
            </a:extLst>
          </p:cNvPr>
          <p:cNvSpPr>
            <a:spLocks noGrp="1"/>
          </p:cNvSpPr>
          <p:nvPr>
            <p:ph idx="1"/>
          </p:nvPr>
        </p:nvSpPr>
        <p:spPr/>
        <p:txBody>
          <a:bodyPr/>
          <a:lstStyle/>
          <a:p>
            <a:r>
              <a:rPr lang="en-GB" sz="2000" b="0" dirty="0"/>
              <a:t>	Digital divide – almost half of children whose cases we inspected didn’t have the internet enabled technology they needed to access school lessons or resources from YOTs. </a:t>
            </a:r>
          </a:p>
          <a:p>
            <a:r>
              <a:rPr lang="en-GB" sz="2000" b="0" dirty="0"/>
              <a:t>	Very poor education provision. Very few children attended school, including those meeting ‘vulnerable’ classification and poor home learning as well. 40 per cent of our sample didn’t access any form of education or training during lockdown.</a:t>
            </a:r>
          </a:p>
          <a:p>
            <a:r>
              <a:rPr lang="en-GB" sz="2000" b="0" dirty="0"/>
              <a:t>	Difficulties in contacting children in custody made resettlement planning difficult. No face to face visits and very limited online contact.</a:t>
            </a:r>
          </a:p>
          <a:p>
            <a:r>
              <a:rPr lang="en-GB" sz="2000" b="0" dirty="0"/>
              <a:t>	Child violence towards parents/carers an increasing concern during lockdown period – and lack of provision for parental victims highlighted.</a:t>
            </a:r>
          </a:p>
          <a:p>
            <a:r>
              <a:rPr lang="en-GB" sz="2000" b="0" dirty="0"/>
              <a:t>	Increasing court backlogs leading to increased delays in cases coming to court and time held on remand and in processing of breaches. </a:t>
            </a:r>
          </a:p>
          <a:p>
            <a:r>
              <a:rPr lang="en-GB" sz="2000" b="0" dirty="0"/>
              <a:t>	Out of area placements during lockdown – case responsibility could and should have remained with ‘home’ YOT if supervision is being undertaken remotely. </a:t>
            </a:r>
          </a:p>
          <a:p>
            <a:endParaRPr lang="en-GB" dirty="0"/>
          </a:p>
        </p:txBody>
      </p:sp>
    </p:spTree>
    <p:extLst>
      <p:ext uri="{BB962C8B-B14F-4D97-AF65-F5344CB8AC3E}">
        <p14:creationId xmlns:p14="http://schemas.microsoft.com/office/powerpoint/2010/main" val="3574944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Content Placeholder 55">
            <a:extLst>
              <a:ext uri="{FF2B5EF4-FFF2-40B4-BE49-F238E27FC236}">
                <a16:creationId xmlns:a16="http://schemas.microsoft.com/office/drawing/2014/main" id="{72839ECD-70C8-4B7F-9847-2F59CF69DD3D}"/>
              </a:ext>
            </a:extLst>
          </p:cNvPr>
          <p:cNvGraphicFramePr>
            <a:graphicFrameLocks noGrp="1"/>
          </p:cNvGraphicFramePr>
          <p:nvPr>
            <p:ph sz="half" idx="2"/>
            <p:extLst>
              <p:ext uri="{D42A27DB-BD31-4B8C-83A1-F6EECF244321}">
                <p14:modId xmlns:p14="http://schemas.microsoft.com/office/powerpoint/2010/main" val="3932084935"/>
              </p:ext>
            </p:extLst>
          </p:nvPr>
        </p:nvGraphicFramePr>
        <p:xfrm>
          <a:off x="6340060" y="1444487"/>
          <a:ext cx="4473714" cy="4306004"/>
        </p:xfrm>
        <a:graphic>
          <a:graphicData uri="http://schemas.openxmlformats.org/drawingml/2006/table">
            <a:tbl>
              <a:tblPr firstRow="1" firstCol="1" bandRow="1"/>
              <a:tblGrid>
                <a:gridCol w="2430366">
                  <a:extLst>
                    <a:ext uri="{9D8B030D-6E8A-4147-A177-3AD203B41FA5}">
                      <a16:colId xmlns:a16="http://schemas.microsoft.com/office/drawing/2014/main" val="29442949"/>
                    </a:ext>
                  </a:extLst>
                </a:gridCol>
                <a:gridCol w="2043348">
                  <a:extLst>
                    <a:ext uri="{9D8B030D-6E8A-4147-A177-3AD203B41FA5}">
                      <a16:colId xmlns:a16="http://schemas.microsoft.com/office/drawing/2014/main" val="3297837786"/>
                    </a:ext>
                  </a:extLst>
                </a:gridCol>
              </a:tblGrid>
              <a:tr h="480391">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 Leeds</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9 Luton</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370433736"/>
                  </a:ext>
                </a:extLst>
              </a:tr>
              <a:tr h="480391">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2 Croydon (joint)</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10 Camden</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299777242"/>
                  </a:ext>
                </a:extLst>
              </a:tr>
              <a:tr h="480391">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3 Leicester City</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11 Oxfordshire</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996772079"/>
                  </a:ext>
                </a:extLst>
              </a:tr>
              <a:tr h="480391">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4 Brent</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12 Cardiff (joint)</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031298620"/>
                  </a:ext>
                </a:extLst>
              </a:tr>
              <a:tr h="480391">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5 Southampton</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13 Medway</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599923833"/>
                  </a:ext>
                </a:extLst>
              </a:tr>
              <a:tr h="480391">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6 Bradford (joint)</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14 Bury &amp; Rochdale</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140802168"/>
                  </a:ext>
                </a:extLst>
              </a:tr>
              <a:tr h="480391">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7 Gloucestershire</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15 North Yorkshire</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603126444"/>
                  </a:ext>
                </a:extLst>
              </a:tr>
              <a:tr h="480391">
                <a:tc>
                  <a:txBody>
                    <a:bodyPr/>
                    <a:lstStyle/>
                    <a:p>
                      <a:pPr algn="l">
                        <a:lnSpc>
                          <a:spcPct val="107000"/>
                        </a:lnSpc>
                        <a:spcBef>
                          <a:spcPts val="200"/>
                        </a:spcBef>
                        <a:spcAft>
                          <a:spcPts val="200"/>
                        </a:spcAft>
                      </a:pPr>
                      <a:r>
                        <a:rPr lang="en-GB" sz="2000">
                          <a:solidFill>
                            <a:srgbClr val="C05017"/>
                          </a:solidFill>
                          <a:effectLst/>
                          <a:latin typeface="Tahoma" panose="020B0604030504040204" pitchFamily="34" charset="0"/>
                          <a:ea typeface="Calibri" panose="020F0502020204030204" pitchFamily="34" charset="0"/>
                          <a:cs typeface="Arial" panose="020B0604020202020204" pitchFamily="34" charset="0"/>
                        </a:rPr>
                        <a:t>8 Nottingham City (joint)</a:t>
                      </a:r>
                      <a:endParaRPr lang="en-GB"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algn="l">
                        <a:lnSpc>
                          <a:spcPct val="107000"/>
                        </a:lnSpc>
                        <a:spcBef>
                          <a:spcPts val="200"/>
                        </a:spcBef>
                        <a:spcAft>
                          <a:spcPts val="200"/>
                        </a:spcAft>
                      </a:pPr>
                      <a:r>
                        <a:rPr lang="en-GB" sz="2000" dirty="0">
                          <a:solidFill>
                            <a:srgbClr val="C05017"/>
                          </a:solidFill>
                          <a:effectLst/>
                          <a:latin typeface="Tahoma" panose="020B0604030504040204" pitchFamily="34" charset="0"/>
                          <a:ea typeface="Calibri" panose="020F0502020204030204" pitchFamily="34" charset="0"/>
                          <a:cs typeface="Arial" panose="020B0604020202020204" pitchFamily="34" charset="0"/>
                        </a:rPr>
                        <a:t>16 Birmingham</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153840510"/>
                  </a:ext>
                </a:extLst>
              </a:tr>
            </a:tbl>
          </a:graphicData>
        </a:graphic>
      </p:graphicFrame>
      <p:sp>
        <p:nvSpPr>
          <p:cNvPr id="4" name="Title 3">
            <a:extLst>
              <a:ext uri="{FF2B5EF4-FFF2-40B4-BE49-F238E27FC236}">
                <a16:creationId xmlns:a16="http://schemas.microsoft.com/office/drawing/2014/main" id="{85419C2F-892C-431C-9787-BA96FCC5D366}"/>
              </a:ext>
            </a:extLst>
          </p:cNvPr>
          <p:cNvSpPr>
            <a:spLocks noGrp="1"/>
          </p:cNvSpPr>
          <p:nvPr>
            <p:ph type="title"/>
          </p:nvPr>
        </p:nvSpPr>
        <p:spPr>
          <a:xfrm>
            <a:off x="2912533" y="469382"/>
            <a:ext cx="8498417" cy="549275"/>
          </a:xfrm>
        </p:spPr>
        <p:txBody>
          <a:bodyPr/>
          <a:lstStyle/>
          <a:p>
            <a:r>
              <a:rPr lang="en-GB" sz="2800" b="1" cap="none" dirty="0"/>
              <a:t>16 YOT inspections in our 2019/2020 programme</a:t>
            </a:r>
          </a:p>
        </p:txBody>
      </p:sp>
      <p:grpSp>
        <p:nvGrpSpPr>
          <p:cNvPr id="5" name="Group 4">
            <a:extLst>
              <a:ext uri="{FF2B5EF4-FFF2-40B4-BE49-F238E27FC236}">
                <a16:creationId xmlns:a16="http://schemas.microsoft.com/office/drawing/2014/main" id="{DD12DF39-40CA-4B7D-A755-DCFAAA899D36}"/>
              </a:ext>
            </a:extLst>
          </p:cNvPr>
          <p:cNvGrpSpPr/>
          <p:nvPr/>
        </p:nvGrpSpPr>
        <p:grpSpPr>
          <a:xfrm>
            <a:off x="844729" y="1309093"/>
            <a:ext cx="4789639" cy="4521864"/>
            <a:chOff x="0" y="0"/>
            <a:chExt cx="3519170" cy="3921760"/>
          </a:xfrm>
        </p:grpSpPr>
        <p:sp>
          <p:nvSpPr>
            <p:cNvPr id="6" name="Shape 1073741825">
              <a:extLst>
                <a:ext uri="{FF2B5EF4-FFF2-40B4-BE49-F238E27FC236}">
                  <a16:creationId xmlns:a16="http://schemas.microsoft.com/office/drawing/2014/main" id="{01A1BCED-E134-4847-84B1-94A7DF599812}"/>
                </a:ext>
              </a:extLst>
            </p:cNvPr>
            <p:cNvSpPr/>
            <p:nvPr/>
          </p:nvSpPr>
          <p:spPr>
            <a:xfrm>
              <a:off x="0" y="0"/>
              <a:ext cx="3519170" cy="3921760"/>
            </a:xfrm>
            <a:custGeom>
              <a:avLst/>
              <a:gdLst/>
              <a:ahLst/>
              <a:cxnLst>
                <a:cxn ang="0">
                  <a:pos x="wd2" y="hd2"/>
                </a:cxn>
                <a:cxn ang="5400000">
                  <a:pos x="wd2" y="hd2"/>
                </a:cxn>
                <a:cxn ang="10800000">
                  <a:pos x="wd2" y="hd2"/>
                </a:cxn>
                <a:cxn ang="16200000">
                  <a:pos x="wd2" y="hd2"/>
                </a:cxn>
              </a:cxnLst>
              <a:rect l="0" t="0" r="r" b="b"/>
              <a:pathLst>
                <a:path w="21600" h="21600" extrusionOk="0">
                  <a:moveTo>
                    <a:pt x="3637" y="3710"/>
                  </a:moveTo>
                  <a:lnTo>
                    <a:pt x="2585" y="5322"/>
                  </a:lnTo>
                  <a:lnTo>
                    <a:pt x="3374" y="6030"/>
                  </a:lnTo>
                  <a:lnTo>
                    <a:pt x="6484" y="6580"/>
                  </a:lnTo>
                  <a:lnTo>
                    <a:pt x="8544" y="8585"/>
                  </a:lnTo>
                  <a:lnTo>
                    <a:pt x="7930" y="10669"/>
                  </a:lnTo>
                  <a:lnTo>
                    <a:pt x="3987" y="10119"/>
                  </a:lnTo>
                  <a:lnTo>
                    <a:pt x="3374" y="12439"/>
                  </a:lnTo>
                  <a:lnTo>
                    <a:pt x="4819" y="14247"/>
                  </a:lnTo>
                  <a:lnTo>
                    <a:pt x="1709" y="15230"/>
                  </a:lnTo>
                  <a:lnTo>
                    <a:pt x="2585" y="16488"/>
                  </a:lnTo>
                  <a:lnTo>
                    <a:pt x="7098" y="17039"/>
                  </a:lnTo>
                  <a:lnTo>
                    <a:pt x="4557" y="17511"/>
                  </a:lnTo>
                  <a:lnTo>
                    <a:pt x="0" y="21128"/>
                  </a:lnTo>
                  <a:lnTo>
                    <a:pt x="1709" y="21600"/>
                  </a:lnTo>
                  <a:lnTo>
                    <a:pt x="3637" y="20617"/>
                  </a:lnTo>
                  <a:lnTo>
                    <a:pt x="6222" y="20892"/>
                  </a:lnTo>
                  <a:lnTo>
                    <a:pt x="8281" y="19359"/>
                  </a:lnTo>
                  <a:lnTo>
                    <a:pt x="9683" y="20067"/>
                  </a:lnTo>
                  <a:lnTo>
                    <a:pt x="14502" y="19044"/>
                  </a:lnTo>
                  <a:lnTo>
                    <a:pt x="18489" y="19044"/>
                  </a:lnTo>
                  <a:lnTo>
                    <a:pt x="21074" y="17275"/>
                  </a:lnTo>
                  <a:lnTo>
                    <a:pt x="19891" y="15781"/>
                  </a:lnTo>
                  <a:lnTo>
                    <a:pt x="21337" y="14719"/>
                  </a:lnTo>
                  <a:lnTo>
                    <a:pt x="21600" y="12675"/>
                  </a:lnTo>
                  <a:lnTo>
                    <a:pt x="18226" y="12163"/>
                  </a:lnTo>
                  <a:lnTo>
                    <a:pt x="17350" y="10905"/>
                  </a:lnTo>
                  <a:lnTo>
                    <a:pt x="15641" y="7091"/>
                  </a:lnTo>
                  <a:lnTo>
                    <a:pt x="13582" y="6580"/>
                  </a:lnTo>
                  <a:lnTo>
                    <a:pt x="11129" y="2451"/>
                  </a:lnTo>
                  <a:lnTo>
                    <a:pt x="8281" y="2216"/>
                  </a:lnTo>
                  <a:lnTo>
                    <a:pt x="7277" y="0"/>
                  </a:lnTo>
                  <a:lnTo>
                    <a:pt x="3637" y="3710"/>
                  </a:lnTo>
                  <a:close/>
                </a:path>
              </a:pathLst>
            </a:custGeom>
            <a:solidFill>
              <a:srgbClr val="FFFFFF"/>
            </a:solidFill>
            <a:ln w="38100" cap="flat">
              <a:solidFill>
                <a:srgbClr val="C05017"/>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nvGrpSpPr>
            <p:cNvPr id="7" name="Group 6">
              <a:extLst>
                <a:ext uri="{FF2B5EF4-FFF2-40B4-BE49-F238E27FC236}">
                  <a16:creationId xmlns:a16="http://schemas.microsoft.com/office/drawing/2014/main" id="{3CCF5F81-F136-4718-882D-96ABCE8B6645}"/>
                </a:ext>
              </a:extLst>
            </p:cNvPr>
            <p:cNvGrpSpPr/>
            <p:nvPr/>
          </p:nvGrpSpPr>
          <p:grpSpPr>
            <a:xfrm>
              <a:off x="967740" y="697395"/>
              <a:ext cx="2315969" cy="2887318"/>
              <a:chOff x="0" y="0"/>
              <a:chExt cx="2315969" cy="2887318"/>
            </a:xfrm>
          </p:grpSpPr>
          <p:grpSp>
            <p:nvGrpSpPr>
              <p:cNvPr id="8" name="Group 7">
                <a:extLst>
                  <a:ext uri="{FF2B5EF4-FFF2-40B4-BE49-F238E27FC236}">
                    <a16:creationId xmlns:a16="http://schemas.microsoft.com/office/drawing/2014/main" id="{41EB7AB8-BD17-41E0-9BCE-73C861CD2FFF}"/>
                  </a:ext>
                </a:extLst>
              </p:cNvPr>
              <p:cNvGrpSpPr/>
              <p:nvPr/>
            </p:nvGrpSpPr>
            <p:grpSpPr>
              <a:xfrm>
                <a:off x="274320" y="2234317"/>
                <a:ext cx="300313" cy="251460"/>
                <a:chOff x="0" y="0"/>
                <a:chExt cx="300313" cy="251460"/>
              </a:xfrm>
            </p:grpSpPr>
            <p:sp>
              <p:nvSpPr>
                <p:cNvPr id="54" name="Shape 1073741829">
                  <a:extLst>
                    <a:ext uri="{FF2B5EF4-FFF2-40B4-BE49-F238E27FC236}">
                      <a16:creationId xmlns:a16="http://schemas.microsoft.com/office/drawing/2014/main" id="{BEF5F45A-814E-494A-AF6E-A92E6E41049B}"/>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5" name="Shape 1073741830">
                  <a:extLst>
                    <a:ext uri="{FF2B5EF4-FFF2-40B4-BE49-F238E27FC236}">
                      <a16:creationId xmlns:a16="http://schemas.microsoft.com/office/drawing/2014/main" id="{3B057B58-9380-4FE4-A254-DC262F61296C}"/>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7</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9" name="Group 8">
                <a:extLst>
                  <a:ext uri="{FF2B5EF4-FFF2-40B4-BE49-F238E27FC236}">
                    <a16:creationId xmlns:a16="http://schemas.microsoft.com/office/drawing/2014/main" id="{B42B3C33-BDC8-495D-A44F-B9B8756FD588}"/>
                  </a:ext>
                </a:extLst>
              </p:cNvPr>
              <p:cNvGrpSpPr/>
              <p:nvPr/>
            </p:nvGrpSpPr>
            <p:grpSpPr>
              <a:xfrm>
                <a:off x="1013791" y="834887"/>
                <a:ext cx="299720" cy="251460"/>
                <a:chOff x="0" y="0"/>
                <a:chExt cx="300313" cy="251460"/>
              </a:xfrm>
            </p:grpSpPr>
            <p:sp>
              <p:nvSpPr>
                <p:cNvPr id="52" name="Shape 1073741829">
                  <a:extLst>
                    <a:ext uri="{FF2B5EF4-FFF2-40B4-BE49-F238E27FC236}">
                      <a16:creationId xmlns:a16="http://schemas.microsoft.com/office/drawing/2014/main" id="{FB22D2E1-DB7F-484B-B313-2F7C7462FF3F}"/>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3" name="Shape 1073741830">
                  <a:extLst>
                    <a:ext uri="{FF2B5EF4-FFF2-40B4-BE49-F238E27FC236}">
                      <a16:creationId xmlns:a16="http://schemas.microsoft.com/office/drawing/2014/main" id="{24556771-FF79-4A3A-B018-E33B1309CA1A}"/>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0" name="Group 9">
                <a:extLst>
                  <a:ext uri="{FF2B5EF4-FFF2-40B4-BE49-F238E27FC236}">
                    <a16:creationId xmlns:a16="http://schemas.microsoft.com/office/drawing/2014/main" id="{72910A73-08D8-437F-B1DD-A6957A01BAB4}"/>
                  </a:ext>
                </a:extLst>
              </p:cNvPr>
              <p:cNvGrpSpPr/>
              <p:nvPr/>
            </p:nvGrpSpPr>
            <p:grpSpPr>
              <a:xfrm>
                <a:off x="1753263" y="2091193"/>
                <a:ext cx="300313" cy="239109"/>
                <a:chOff x="0" y="0"/>
                <a:chExt cx="300313" cy="239109"/>
              </a:xfrm>
            </p:grpSpPr>
            <p:sp>
              <p:nvSpPr>
                <p:cNvPr id="50" name="Shape 1073741830">
                  <a:extLst>
                    <a:ext uri="{FF2B5EF4-FFF2-40B4-BE49-F238E27FC236}">
                      <a16:creationId xmlns:a16="http://schemas.microsoft.com/office/drawing/2014/main" id="{1FC28E3A-D278-4B14-BC60-620AC5CC98E6}"/>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C05017"/>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2</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sp>
              <p:nvSpPr>
                <p:cNvPr id="51" name="Shape 1073741829">
                  <a:extLst>
                    <a:ext uri="{FF2B5EF4-FFF2-40B4-BE49-F238E27FC236}">
                      <a16:creationId xmlns:a16="http://schemas.microsoft.com/office/drawing/2014/main" id="{312D7F0D-07C7-420F-8A6A-8506F08E7177}"/>
                    </a:ext>
                  </a:extLst>
                </p:cNvPr>
                <p:cNvSpPr/>
                <p:nvPr/>
              </p:nvSpPr>
              <p:spPr>
                <a:xfrm>
                  <a:off x="49530" y="24765"/>
                  <a:ext cx="196323" cy="196322"/>
                </a:xfrm>
                <a:prstGeom prst="ellipse">
                  <a:avLst/>
                </a:prstGeom>
                <a:noFill/>
                <a:ln w="12700" cap="flat">
                  <a:solidFill>
                    <a:srgbClr val="C05017"/>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grpSp>
            <p:nvGrpSpPr>
              <p:cNvPr id="11" name="Group 10">
                <a:extLst>
                  <a:ext uri="{FF2B5EF4-FFF2-40B4-BE49-F238E27FC236}">
                    <a16:creationId xmlns:a16="http://schemas.microsoft.com/office/drawing/2014/main" id="{269E7EBF-49EC-4127-A5DA-5DE5B48B54C1}"/>
                  </a:ext>
                </a:extLst>
              </p:cNvPr>
              <p:cNvGrpSpPr/>
              <p:nvPr/>
            </p:nvGrpSpPr>
            <p:grpSpPr>
              <a:xfrm>
                <a:off x="1232452" y="1343771"/>
                <a:ext cx="300313" cy="251460"/>
                <a:chOff x="0" y="0"/>
                <a:chExt cx="300313" cy="251460"/>
              </a:xfrm>
            </p:grpSpPr>
            <p:sp>
              <p:nvSpPr>
                <p:cNvPr id="48" name="Shape 1073741829">
                  <a:extLst>
                    <a:ext uri="{FF2B5EF4-FFF2-40B4-BE49-F238E27FC236}">
                      <a16:creationId xmlns:a16="http://schemas.microsoft.com/office/drawing/2014/main" id="{BC8139B1-3C08-4B3A-9D1C-10C767B6EC74}"/>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9" name="Shape 1073741830">
                  <a:extLst>
                    <a:ext uri="{FF2B5EF4-FFF2-40B4-BE49-F238E27FC236}">
                      <a16:creationId xmlns:a16="http://schemas.microsoft.com/office/drawing/2014/main" id="{53865AFD-BC10-46E1-99B1-0570672E976D}"/>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3</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2" name="Group 11">
                <a:extLst>
                  <a:ext uri="{FF2B5EF4-FFF2-40B4-BE49-F238E27FC236}">
                    <a16:creationId xmlns:a16="http://schemas.microsoft.com/office/drawing/2014/main" id="{318A6EC1-790D-462B-AA37-E6D116EBCFD3}"/>
                  </a:ext>
                </a:extLst>
              </p:cNvPr>
              <p:cNvGrpSpPr/>
              <p:nvPr/>
            </p:nvGrpSpPr>
            <p:grpSpPr>
              <a:xfrm>
                <a:off x="1550504" y="1912289"/>
                <a:ext cx="300313" cy="251460"/>
                <a:chOff x="0" y="0"/>
                <a:chExt cx="300313" cy="251460"/>
              </a:xfrm>
            </p:grpSpPr>
            <p:sp>
              <p:nvSpPr>
                <p:cNvPr id="46" name="Shape 1073741829">
                  <a:extLst>
                    <a:ext uri="{FF2B5EF4-FFF2-40B4-BE49-F238E27FC236}">
                      <a16:creationId xmlns:a16="http://schemas.microsoft.com/office/drawing/2014/main" id="{E66A4DC2-1565-4681-BA16-AA1FC9DA4D10}"/>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7" name="Shape 1073741830">
                  <a:extLst>
                    <a:ext uri="{FF2B5EF4-FFF2-40B4-BE49-F238E27FC236}">
                      <a16:creationId xmlns:a16="http://schemas.microsoft.com/office/drawing/2014/main" id="{5675358A-CCB2-4C27-9C17-E36F0A414013}"/>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4</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3" name="Group 12">
                <a:extLst>
                  <a:ext uri="{FF2B5EF4-FFF2-40B4-BE49-F238E27FC236}">
                    <a16:creationId xmlns:a16="http://schemas.microsoft.com/office/drawing/2014/main" id="{F39DDCBC-120C-4E06-A632-BB0C8DAB5035}"/>
                  </a:ext>
                </a:extLst>
              </p:cNvPr>
              <p:cNvGrpSpPr/>
              <p:nvPr/>
            </p:nvGrpSpPr>
            <p:grpSpPr>
              <a:xfrm>
                <a:off x="1188720" y="2635858"/>
                <a:ext cx="300313" cy="251460"/>
                <a:chOff x="0" y="0"/>
                <a:chExt cx="300313" cy="251460"/>
              </a:xfrm>
            </p:grpSpPr>
            <p:sp>
              <p:nvSpPr>
                <p:cNvPr id="44" name="Shape 1073741829">
                  <a:extLst>
                    <a:ext uri="{FF2B5EF4-FFF2-40B4-BE49-F238E27FC236}">
                      <a16:creationId xmlns:a16="http://schemas.microsoft.com/office/drawing/2014/main" id="{02981B1F-3A6A-47F6-BAC2-495141C48C29}"/>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5" name="Shape 1073741830">
                  <a:extLst>
                    <a:ext uri="{FF2B5EF4-FFF2-40B4-BE49-F238E27FC236}">
                      <a16:creationId xmlns:a16="http://schemas.microsoft.com/office/drawing/2014/main" id="{1FFA7EC7-7534-46C3-A175-C916BD010E46}"/>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5</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4" name="Group 13">
                <a:extLst>
                  <a:ext uri="{FF2B5EF4-FFF2-40B4-BE49-F238E27FC236}">
                    <a16:creationId xmlns:a16="http://schemas.microsoft.com/office/drawing/2014/main" id="{4A2679B0-BE67-4C70-A9A1-5014C005C641}"/>
                  </a:ext>
                </a:extLst>
              </p:cNvPr>
              <p:cNvGrpSpPr/>
              <p:nvPr/>
            </p:nvGrpSpPr>
            <p:grpSpPr>
              <a:xfrm>
                <a:off x="731520" y="882595"/>
                <a:ext cx="299720" cy="238760"/>
                <a:chOff x="0" y="0"/>
                <a:chExt cx="300313" cy="239109"/>
              </a:xfrm>
            </p:grpSpPr>
            <p:sp>
              <p:nvSpPr>
                <p:cNvPr id="42" name="Shape 1073741830">
                  <a:extLst>
                    <a:ext uri="{FF2B5EF4-FFF2-40B4-BE49-F238E27FC236}">
                      <a16:creationId xmlns:a16="http://schemas.microsoft.com/office/drawing/2014/main" id="{AC3D80FF-F1D4-4546-BCC8-4E9947A41CF2}"/>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C05017"/>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6</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sp>
              <p:nvSpPr>
                <p:cNvPr id="43" name="Shape 1073741829">
                  <a:extLst>
                    <a:ext uri="{FF2B5EF4-FFF2-40B4-BE49-F238E27FC236}">
                      <a16:creationId xmlns:a16="http://schemas.microsoft.com/office/drawing/2014/main" id="{756D3D52-62D6-47BA-AED6-8B0031D41E79}"/>
                    </a:ext>
                  </a:extLst>
                </p:cNvPr>
                <p:cNvSpPr/>
                <p:nvPr/>
              </p:nvSpPr>
              <p:spPr>
                <a:xfrm>
                  <a:off x="49530" y="24765"/>
                  <a:ext cx="196323" cy="196322"/>
                </a:xfrm>
                <a:prstGeom prst="ellipse">
                  <a:avLst/>
                </a:prstGeom>
                <a:noFill/>
                <a:ln w="12700" cap="flat">
                  <a:solidFill>
                    <a:srgbClr val="C05017"/>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grpSp>
            <p:nvGrpSpPr>
              <p:cNvPr id="15" name="Group 14">
                <a:extLst>
                  <a:ext uri="{FF2B5EF4-FFF2-40B4-BE49-F238E27FC236}">
                    <a16:creationId xmlns:a16="http://schemas.microsoft.com/office/drawing/2014/main" id="{AC921CA3-2B63-4F42-90F3-18A775A663AB}"/>
                  </a:ext>
                </a:extLst>
              </p:cNvPr>
              <p:cNvGrpSpPr/>
              <p:nvPr/>
            </p:nvGrpSpPr>
            <p:grpSpPr>
              <a:xfrm>
                <a:off x="1005840" y="1248355"/>
                <a:ext cx="300313" cy="239109"/>
                <a:chOff x="0" y="0"/>
                <a:chExt cx="300313" cy="239109"/>
              </a:xfrm>
            </p:grpSpPr>
            <p:sp>
              <p:nvSpPr>
                <p:cNvPr id="40" name="Shape 1073741830">
                  <a:extLst>
                    <a:ext uri="{FF2B5EF4-FFF2-40B4-BE49-F238E27FC236}">
                      <a16:creationId xmlns:a16="http://schemas.microsoft.com/office/drawing/2014/main" id="{0031C526-1669-47BD-A8F4-1873B3D22E75}"/>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C05017"/>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8</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sp>
              <p:nvSpPr>
                <p:cNvPr id="41" name="Shape 1073741829">
                  <a:extLst>
                    <a:ext uri="{FF2B5EF4-FFF2-40B4-BE49-F238E27FC236}">
                      <a16:creationId xmlns:a16="http://schemas.microsoft.com/office/drawing/2014/main" id="{9524A393-F46C-47F7-A23C-63BADAA58D66}"/>
                    </a:ext>
                  </a:extLst>
                </p:cNvPr>
                <p:cNvSpPr/>
                <p:nvPr/>
              </p:nvSpPr>
              <p:spPr>
                <a:xfrm>
                  <a:off x="49530" y="24765"/>
                  <a:ext cx="196323" cy="196322"/>
                </a:xfrm>
                <a:prstGeom prst="ellipse">
                  <a:avLst/>
                </a:prstGeom>
                <a:noFill/>
                <a:ln w="12700" cap="flat">
                  <a:solidFill>
                    <a:srgbClr val="C05017"/>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grpSp>
            <p:nvGrpSpPr>
              <p:cNvPr id="16" name="Group 15">
                <a:extLst>
                  <a:ext uri="{FF2B5EF4-FFF2-40B4-BE49-F238E27FC236}">
                    <a16:creationId xmlns:a16="http://schemas.microsoft.com/office/drawing/2014/main" id="{C746A636-A9DD-423A-B921-347DA4DEDB97}"/>
                  </a:ext>
                </a:extLst>
              </p:cNvPr>
              <p:cNvGrpSpPr/>
              <p:nvPr/>
            </p:nvGrpSpPr>
            <p:grpSpPr>
              <a:xfrm>
                <a:off x="1383527" y="1717482"/>
                <a:ext cx="300313" cy="251460"/>
                <a:chOff x="0" y="0"/>
                <a:chExt cx="300313" cy="251460"/>
              </a:xfrm>
            </p:grpSpPr>
            <p:sp>
              <p:nvSpPr>
                <p:cNvPr id="38" name="Shape 1073741829">
                  <a:extLst>
                    <a:ext uri="{FF2B5EF4-FFF2-40B4-BE49-F238E27FC236}">
                      <a16:creationId xmlns:a16="http://schemas.microsoft.com/office/drawing/2014/main" id="{B492AEFF-458B-4281-AFF7-2B532EC66F35}"/>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39" name="Shape 1073741830">
                  <a:extLst>
                    <a:ext uri="{FF2B5EF4-FFF2-40B4-BE49-F238E27FC236}">
                      <a16:creationId xmlns:a16="http://schemas.microsoft.com/office/drawing/2014/main" id="{5CA9F9AA-EABB-4D5C-8F07-45F0B1B84622}"/>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9</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7" name="Group 16">
                <a:extLst>
                  <a:ext uri="{FF2B5EF4-FFF2-40B4-BE49-F238E27FC236}">
                    <a16:creationId xmlns:a16="http://schemas.microsoft.com/office/drawing/2014/main" id="{ECC19320-ED07-4754-A071-B13CA11C1F78}"/>
                  </a:ext>
                </a:extLst>
              </p:cNvPr>
              <p:cNvGrpSpPr/>
              <p:nvPr/>
            </p:nvGrpSpPr>
            <p:grpSpPr>
              <a:xfrm>
                <a:off x="1522675" y="2119023"/>
                <a:ext cx="300313" cy="251460"/>
                <a:chOff x="0" y="0"/>
                <a:chExt cx="300313" cy="251460"/>
              </a:xfrm>
            </p:grpSpPr>
            <p:sp>
              <p:nvSpPr>
                <p:cNvPr id="36" name="Shape 1073741829">
                  <a:extLst>
                    <a:ext uri="{FF2B5EF4-FFF2-40B4-BE49-F238E27FC236}">
                      <a16:creationId xmlns:a16="http://schemas.microsoft.com/office/drawing/2014/main" id="{64D5002A-5785-4194-8125-D2301CF608CA}"/>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37" name="Shape 1073741830">
                  <a:extLst>
                    <a:ext uri="{FF2B5EF4-FFF2-40B4-BE49-F238E27FC236}">
                      <a16:creationId xmlns:a16="http://schemas.microsoft.com/office/drawing/2014/main" id="{E644ECFE-270C-42A4-A7FA-85F0B7A4116C}"/>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10</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8" name="Group 17">
                <a:extLst>
                  <a:ext uri="{FF2B5EF4-FFF2-40B4-BE49-F238E27FC236}">
                    <a16:creationId xmlns:a16="http://schemas.microsoft.com/office/drawing/2014/main" id="{258FD37E-6920-4E27-ACED-2CC4FD90114B}"/>
                  </a:ext>
                </a:extLst>
              </p:cNvPr>
              <p:cNvGrpSpPr/>
              <p:nvPr/>
            </p:nvGrpSpPr>
            <p:grpSpPr>
              <a:xfrm>
                <a:off x="588397" y="2099145"/>
                <a:ext cx="300313" cy="251460"/>
                <a:chOff x="0" y="0"/>
                <a:chExt cx="300313" cy="251460"/>
              </a:xfrm>
            </p:grpSpPr>
            <p:sp>
              <p:nvSpPr>
                <p:cNvPr id="34" name="Shape 1073741829">
                  <a:extLst>
                    <a:ext uri="{FF2B5EF4-FFF2-40B4-BE49-F238E27FC236}">
                      <a16:creationId xmlns:a16="http://schemas.microsoft.com/office/drawing/2014/main" id="{13C32B57-ACDF-4F5B-8753-A723A8D0DF3E}"/>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35" name="Shape 1073741830">
                  <a:extLst>
                    <a:ext uri="{FF2B5EF4-FFF2-40B4-BE49-F238E27FC236}">
                      <a16:creationId xmlns:a16="http://schemas.microsoft.com/office/drawing/2014/main" id="{DBE779D3-92BE-4E47-98C6-354A5300D4DA}"/>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11</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19" name="Group 18">
                <a:extLst>
                  <a:ext uri="{FF2B5EF4-FFF2-40B4-BE49-F238E27FC236}">
                    <a16:creationId xmlns:a16="http://schemas.microsoft.com/office/drawing/2014/main" id="{A09F8B08-4B96-4618-AD3E-62FBB0F94019}"/>
                  </a:ext>
                </a:extLst>
              </p:cNvPr>
              <p:cNvGrpSpPr/>
              <p:nvPr/>
            </p:nvGrpSpPr>
            <p:grpSpPr>
              <a:xfrm>
                <a:off x="0" y="2111072"/>
                <a:ext cx="300313" cy="239109"/>
                <a:chOff x="0" y="0"/>
                <a:chExt cx="300313" cy="239109"/>
              </a:xfrm>
            </p:grpSpPr>
            <p:sp>
              <p:nvSpPr>
                <p:cNvPr id="32" name="Shape 1073741830">
                  <a:extLst>
                    <a:ext uri="{FF2B5EF4-FFF2-40B4-BE49-F238E27FC236}">
                      <a16:creationId xmlns:a16="http://schemas.microsoft.com/office/drawing/2014/main" id="{C8B34699-2696-46C8-AC36-A7EC80E54398}"/>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C05017"/>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12</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sp>
              <p:nvSpPr>
                <p:cNvPr id="33" name="Shape 1073741829">
                  <a:extLst>
                    <a:ext uri="{FF2B5EF4-FFF2-40B4-BE49-F238E27FC236}">
                      <a16:creationId xmlns:a16="http://schemas.microsoft.com/office/drawing/2014/main" id="{91B5D023-478A-4864-AC03-B3619EC63764}"/>
                    </a:ext>
                  </a:extLst>
                </p:cNvPr>
                <p:cNvSpPr/>
                <p:nvPr/>
              </p:nvSpPr>
              <p:spPr>
                <a:xfrm>
                  <a:off x="49530" y="24765"/>
                  <a:ext cx="196323" cy="196322"/>
                </a:xfrm>
                <a:prstGeom prst="ellipse">
                  <a:avLst/>
                </a:prstGeom>
                <a:noFill/>
                <a:ln w="12700" cap="flat">
                  <a:solidFill>
                    <a:srgbClr val="C05017"/>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grpSp>
            <p:nvGrpSpPr>
              <p:cNvPr id="20" name="Group 19">
                <a:extLst>
                  <a:ext uri="{FF2B5EF4-FFF2-40B4-BE49-F238E27FC236}">
                    <a16:creationId xmlns:a16="http://schemas.microsoft.com/office/drawing/2014/main" id="{D73D2369-081F-4E83-B226-7AD536CF0211}"/>
                  </a:ext>
                </a:extLst>
              </p:cNvPr>
              <p:cNvGrpSpPr/>
              <p:nvPr/>
            </p:nvGrpSpPr>
            <p:grpSpPr>
              <a:xfrm>
                <a:off x="2015656" y="2206487"/>
                <a:ext cx="300313" cy="251460"/>
                <a:chOff x="0" y="0"/>
                <a:chExt cx="300313" cy="251460"/>
              </a:xfrm>
            </p:grpSpPr>
            <p:sp>
              <p:nvSpPr>
                <p:cNvPr id="30" name="Shape 1073741829">
                  <a:extLst>
                    <a:ext uri="{FF2B5EF4-FFF2-40B4-BE49-F238E27FC236}">
                      <a16:creationId xmlns:a16="http://schemas.microsoft.com/office/drawing/2014/main" id="{1E97B133-E63D-4412-A58B-6136F755384F}"/>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31" name="Shape 1073741830">
                  <a:extLst>
                    <a:ext uri="{FF2B5EF4-FFF2-40B4-BE49-F238E27FC236}">
                      <a16:creationId xmlns:a16="http://schemas.microsoft.com/office/drawing/2014/main" id="{6E582395-7F4F-4FF2-B0BC-AE1969444ED5}"/>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13</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21" name="Group 20">
                <a:extLst>
                  <a:ext uri="{FF2B5EF4-FFF2-40B4-BE49-F238E27FC236}">
                    <a16:creationId xmlns:a16="http://schemas.microsoft.com/office/drawing/2014/main" id="{81D656B3-0E7D-472A-9678-50E630DF795A}"/>
                  </a:ext>
                </a:extLst>
              </p:cNvPr>
              <p:cNvGrpSpPr/>
              <p:nvPr/>
            </p:nvGrpSpPr>
            <p:grpSpPr>
              <a:xfrm>
                <a:off x="465151" y="1053548"/>
                <a:ext cx="300313" cy="251460"/>
                <a:chOff x="0" y="0"/>
                <a:chExt cx="300313" cy="251460"/>
              </a:xfrm>
            </p:grpSpPr>
            <p:sp>
              <p:nvSpPr>
                <p:cNvPr id="28" name="Shape 1073741829">
                  <a:extLst>
                    <a:ext uri="{FF2B5EF4-FFF2-40B4-BE49-F238E27FC236}">
                      <a16:creationId xmlns:a16="http://schemas.microsoft.com/office/drawing/2014/main" id="{C776673D-0B21-4C47-BE86-9EFC2503A9CF}"/>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29" name="Shape 1073741830">
                  <a:extLst>
                    <a:ext uri="{FF2B5EF4-FFF2-40B4-BE49-F238E27FC236}">
                      <a16:creationId xmlns:a16="http://schemas.microsoft.com/office/drawing/2014/main" id="{740E1BFE-6C25-4915-A4CE-BF50AB55CBF4}"/>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14</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22" name="Group 21">
                <a:extLst>
                  <a:ext uri="{FF2B5EF4-FFF2-40B4-BE49-F238E27FC236}">
                    <a16:creationId xmlns:a16="http://schemas.microsoft.com/office/drawing/2014/main" id="{DD3DCBF1-DD81-49A5-B97D-91B1C4C664A1}"/>
                  </a:ext>
                </a:extLst>
              </p:cNvPr>
              <p:cNvGrpSpPr/>
              <p:nvPr/>
            </p:nvGrpSpPr>
            <p:grpSpPr>
              <a:xfrm>
                <a:off x="659958" y="0"/>
                <a:ext cx="300313" cy="251460"/>
                <a:chOff x="0" y="0"/>
                <a:chExt cx="300313" cy="251460"/>
              </a:xfrm>
            </p:grpSpPr>
            <p:sp>
              <p:nvSpPr>
                <p:cNvPr id="26" name="Shape 1073741829">
                  <a:extLst>
                    <a:ext uri="{FF2B5EF4-FFF2-40B4-BE49-F238E27FC236}">
                      <a16:creationId xmlns:a16="http://schemas.microsoft.com/office/drawing/2014/main" id="{1C16808A-69B3-46CC-B9DA-0C5B8BF1F065}"/>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27" name="Shape 1073741830">
                  <a:extLst>
                    <a:ext uri="{FF2B5EF4-FFF2-40B4-BE49-F238E27FC236}">
                      <a16:creationId xmlns:a16="http://schemas.microsoft.com/office/drawing/2014/main" id="{A99DC508-784F-4AC4-AFCD-86B2FBD1CC22}"/>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15</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nvGrpSpPr>
              <p:cNvPr id="23" name="Group 22">
                <a:extLst>
                  <a:ext uri="{FF2B5EF4-FFF2-40B4-BE49-F238E27FC236}">
                    <a16:creationId xmlns:a16="http://schemas.microsoft.com/office/drawing/2014/main" id="{9C6679B4-C203-46AB-A811-D255FF662FF6}"/>
                  </a:ext>
                </a:extLst>
              </p:cNvPr>
              <p:cNvGrpSpPr/>
              <p:nvPr/>
            </p:nvGrpSpPr>
            <p:grpSpPr>
              <a:xfrm>
                <a:off x="818984" y="1467016"/>
                <a:ext cx="300313" cy="251460"/>
                <a:chOff x="0" y="0"/>
                <a:chExt cx="300313" cy="251460"/>
              </a:xfrm>
            </p:grpSpPr>
            <p:sp>
              <p:nvSpPr>
                <p:cNvPr id="24" name="Shape 1073741829">
                  <a:extLst>
                    <a:ext uri="{FF2B5EF4-FFF2-40B4-BE49-F238E27FC236}">
                      <a16:creationId xmlns:a16="http://schemas.microsoft.com/office/drawing/2014/main" id="{EDF1E1FD-3A45-4321-8C2B-532DDA5DEFE3}"/>
                    </a:ext>
                  </a:extLst>
                </p:cNvPr>
                <p:cNvSpPr/>
                <p:nvPr/>
              </p:nvSpPr>
              <p:spPr>
                <a:xfrm>
                  <a:off x="24765" y="3810"/>
                  <a:ext cx="247650" cy="247650"/>
                </a:xfrm>
                <a:prstGeom prst="ellipse">
                  <a:avLst/>
                </a:prstGeom>
                <a:solidFill>
                  <a:srgbClr val="C05017"/>
                </a:solidFill>
                <a:ln w="12700" cap="flat">
                  <a:solidFill>
                    <a:sysClr val="window" lastClr="FFFFFF"/>
                  </a:solidFill>
                  <a:miter lim="4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25" name="Shape 1073741830">
                  <a:extLst>
                    <a:ext uri="{FF2B5EF4-FFF2-40B4-BE49-F238E27FC236}">
                      <a16:creationId xmlns:a16="http://schemas.microsoft.com/office/drawing/2014/main" id="{4B60021D-B974-413E-A741-A9BD073DDF2C}"/>
                    </a:ext>
                  </a:extLst>
                </p:cNvPr>
                <p:cNvSpPr txBox="1"/>
                <p:nvPr/>
              </p:nvSpPr>
              <p:spPr>
                <a:xfrm>
                  <a:off x="0" y="0"/>
                  <a:ext cx="300313" cy="239109"/>
                </a:xfrm>
                <a:prstGeom prst="rect">
                  <a:avLst/>
                </a:prstGeom>
                <a:noFill/>
                <a:ln w="12700" cap="flat">
                  <a:noFill/>
                  <a:miter lim="400000"/>
                </a:ln>
                <a:effectLst/>
              </p:spPr>
              <p:txBody>
                <a:bodyPr wrap="square" lIns="50800" tIns="50800" rIns="50800" bIns="50800" numCol="1"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srgbClr val="FFFFFF"/>
                      </a:solidFill>
                      <a:effectLst/>
                      <a:uLnTx/>
                      <a:uFillTx/>
                      <a:latin typeface="Tahoma" panose="020B0604030504040204" pitchFamily="34" charset="0"/>
                      <a:ea typeface="Arial Unicode MS" panose="020B0604020202020204" pitchFamily="34" charset="-128"/>
                      <a:cs typeface="Arial Unicode MS" panose="020B0604020202020204" pitchFamily="34" charset="-128"/>
                    </a:rPr>
                    <a:t>16</a:t>
                  </a:r>
                  <a:endParaRPr kumimoji="0" lang="en-GB" sz="1100" b="0" i="0" u="none" strike="noStrike" kern="0" cap="none" spc="0" normalizeH="0" baseline="0" noProof="0">
                    <a:ln>
                      <a:noFill/>
                    </a:ln>
                    <a:solidFill>
                      <a:srgbClr val="000000"/>
                    </a:solidFill>
                    <a:effectLst/>
                    <a:uLnTx/>
                    <a:uFillTx/>
                    <a:latin typeface="Helvetica Neue"/>
                    <a:ea typeface="Arial Unicode MS" panose="020B0604020202020204" pitchFamily="34" charset="-128"/>
                    <a:cs typeface="Arial Unicode MS" panose="020B0604020202020204" pitchFamily="34" charset="-128"/>
                  </a:endParaRPr>
                </a:p>
              </p:txBody>
            </p:sp>
          </p:grpSp>
        </p:grpSp>
      </p:grpSp>
    </p:spTree>
    <p:extLst>
      <p:ext uri="{BB962C8B-B14F-4D97-AF65-F5344CB8AC3E}">
        <p14:creationId xmlns:p14="http://schemas.microsoft.com/office/powerpoint/2010/main" val="199979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1D52-58AE-46DB-A070-EA52F63D5F32}"/>
              </a:ext>
            </a:extLst>
          </p:cNvPr>
          <p:cNvSpPr>
            <a:spLocks noGrp="1"/>
          </p:cNvSpPr>
          <p:nvPr>
            <p:ph type="title"/>
          </p:nvPr>
        </p:nvSpPr>
        <p:spPr>
          <a:xfrm>
            <a:off x="3654137" y="428914"/>
            <a:ext cx="6410359" cy="549275"/>
          </a:xfrm>
        </p:spPr>
        <p:txBody>
          <a:bodyPr/>
          <a:lstStyle/>
          <a:p>
            <a:r>
              <a:rPr lang="en-GB" sz="1800" b="1" dirty="0">
                <a:latin typeface="Tahoma" panose="020B0604030504040204" pitchFamily="34" charset="0"/>
                <a:ea typeface="Tahoma" panose="020B0604030504040204" pitchFamily="34" charset="0"/>
                <a:cs typeface="Tahoma" panose="020B0604030504040204" pitchFamily="34" charset="0"/>
              </a:rPr>
              <a:t>CURRENT YOUTH JUSTICE INSPECTION FRAMEWORK</a:t>
            </a:r>
            <a:endParaRPr lang="en-GB" sz="1800" dirty="0"/>
          </a:p>
        </p:txBody>
      </p:sp>
      <p:graphicFrame>
        <p:nvGraphicFramePr>
          <p:cNvPr id="4" name="Content Placeholder 3">
            <a:extLst>
              <a:ext uri="{FF2B5EF4-FFF2-40B4-BE49-F238E27FC236}">
                <a16:creationId xmlns:a16="http://schemas.microsoft.com/office/drawing/2014/main" id="{ECBF538F-B3F8-481D-B5B8-4A7A7F329347}"/>
              </a:ext>
            </a:extLst>
          </p:cNvPr>
          <p:cNvGraphicFramePr>
            <a:graphicFrameLocks noGrp="1"/>
          </p:cNvGraphicFramePr>
          <p:nvPr>
            <p:ph idx="1"/>
            <p:extLst/>
          </p:nvPr>
        </p:nvGraphicFramePr>
        <p:xfrm>
          <a:off x="2346326" y="1166814"/>
          <a:ext cx="7521575"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908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3DFD55-5655-4F50-99E1-4921B895C588}"/>
              </a:ext>
            </a:extLst>
          </p:cNvPr>
          <p:cNvSpPr>
            <a:spLocks noGrp="1"/>
          </p:cNvSpPr>
          <p:nvPr>
            <p:ph type="title"/>
          </p:nvPr>
        </p:nvSpPr>
        <p:spPr/>
        <p:txBody>
          <a:bodyPr/>
          <a:lstStyle/>
          <a:p>
            <a:r>
              <a:rPr lang="en-GB" sz="2600" b="1" cap="none" dirty="0"/>
              <a:t>Overall ratings have worsened in 2019/2020</a:t>
            </a:r>
          </a:p>
        </p:txBody>
      </p:sp>
      <p:pic>
        <p:nvPicPr>
          <p:cNvPr id="5" name="Content Placeholder 4">
            <a:extLst>
              <a:ext uri="{FF2B5EF4-FFF2-40B4-BE49-F238E27FC236}">
                <a16:creationId xmlns:a16="http://schemas.microsoft.com/office/drawing/2014/main" id="{10C1EA03-EB28-462C-8842-178CC279655A}"/>
              </a:ext>
            </a:extLst>
          </p:cNvPr>
          <p:cNvPicPr>
            <a:picLocks noGrp="1"/>
          </p:cNvPicPr>
          <p:nvPr>
            <p:ph sz="half" idx="1"/>
          </p:nvPr>
        </p:nvPicPr>
        <p:blipFill rotWithShape="1">
          <a:blip r:embed="rId2" cstate="print">
            <a:extLst>
              <a:ext uri="{28A0092B-C50C-407E-A947-70E740481C1C}">
                <a14:useLocalDpi xmlns:a14="http://schemas.microsoft.com/office/drawing/2010/main" val="0"/>
              </a:ext>
            </a:extLst>
          </a:blip>
          <a:srcRect l="6072" r="4642"/>
          <a:stretch/>
        </p:blipFill>
        <p:spPr bwMode="auto">
          <a:xfrm>
            <a:off x="768625" y="1655958"/>
            <a:ext cx="4810539" cy="4148494"/>
          </a:xfrm>
          <a:prstGeom prst="rect">
            <a:avLst/>
          </a:prstGeom>
          <a:noFill/>
          <a:ln>
            <a:noFill/>
          </a:ln>
          <a:extLst>
            <a:ext uri="{53640926-AAD7-44D8-BBD7-CCE9431645EC}">
              <a14:shadowObscured xmlns:a14="http://schemas.microsoft.com/office/drawing/2010/main"/>
            </a:ext>
          </a:extLst>
        </p:spPr>
      </p:pic>
      <p:pic>
        <p:nvPicPr>
          <p:cNvPr id="6" name="Content Placeholder 5">
            <a:extLst>
              <a:ext uri="{FF2B5EF4-FFF2-40B4-BE49-F238E27FC236}">
                <a16:creationId xmlns:a16="http://schemas.microsoft.com/office/drawing/2014/main" id="{2BD0C082-2F53-437D-A708-1318107BFD4C}"/>
              </a:ext>
            </a:extLst>
          </p:cNvPr>
          <p:cNvPicPr>
            <a:picLocks noGrp="1"/>
          </p:cNvPicPr>
          <p:nvPr>
            <p:ph sz="half" idx="2"/>
          </p:nvPr>
        </p:nvPicPr>
        <p:blipFill rotWithShape="1">
          <a:blip r:embed="rId3" cstate="print">
            <a:extLst>
              <a:ext uri="{28A0092B-C50C-407E-A947-70E740481C1C}">
                <a14:useLocalDpi xmlns:a14="http://schemas.microsoft.com/office/drawing/2010/main" val="0"/>
              </a:ext>
            </a:extLst>
          </a:blip>
          <a:srcRect l="7243" r="5496"/>
          <a:stretch/>
        </p:blipFill>
        <p:spPr bwMode="auto">
          <a:xfrm>
            <a:off x="6308034" y="1655958"/>
            <a:ext cx="4982818" cy="414849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44918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36E8A-DD82-4F59-A78F-73AC256D08BC}"/>
              </a:ext>
            </a:extLst>
          </p:cNvPr>
          <p:cNvSpPr>
            <a:spLocks noGrp="1"/>
          </p:cNvSpPr>
          <p:nvPr>
            <p:ph type="title"/>
          </p:nvPr>
        </p:nvSpPr>
        <p:spPr/>
        <p:txBody>
          <a:bodyPr/>
          <a:lstStyle/>
          <a:p>
            <a:r>
              <a:rPr lang="en-GB" sz="3200" b="1" cap="none" dirty="0"/>
              <a:t>Organisational delivery </a:t>
            </a:r>
          </a:p>
        </p:txBody>
      </p:sp>
      <p:sp>
        <p:nvSpPr>
          <p:cNvPr id="3" name="Content Placeholder 2">
            <a:extLst>
              <a:ext uri="{FF2B5EF4-FFF2-40B4-BE49-F238E27FC236}">
                <a16:creationId xmlns:a16="http://schemas.microsoft.com/office/drawing/2014/main" id="{9858109A-113D-4B6A-9C9D-4E638C1183A8}"/>
              </a:ext>
            </a:extLst>
          </p:cNvPr>
          <p:cNvSpPr>
            <a:spLocks noGrp="1"/>
          </p:cNvSpPr>
          <p:nvPr>
            <p:ph idx="1"/>
          </p:nvPr>
        </p:nvSpPr>
        <p:spPr/>
        <p:txBody>
          <a:bodyPr/>
          <a:lstStyle/>
          <a:p>
            <a:pPr>
              <a:buFont typeface="Arial" panose="020B0604020202020204" pitchFamily="34" charset="0"/>
              <a:buChar char="•"/>
            </a:pPr>
            <a:r>
              <a:rPr lang="en-GB" sz="2400" b="0" dirty="0"/>
              <a:t>Two thirds of YOTs rated as ‘Good’ or ‘Outstanding’ on staffing with committed and well trained staff and manageable caseloads.</a:t>
            </a:r>
          </a:p>
          <a:p>
            <a:pPr>
              <a:buFont typeface="Arial" panose="020B0604020202020204" pitchFamily="34" charset="0"/>
              <a:buChar char="•"/>
            </a:pPr>
            <a:r>
              <a:rPr lang="en-GB" sz="2400" b="0" dirty="0"/>
              <a:t>Four YOTs rated ‘outstanding’ on the range and quality of services they offered children on their caseloads. </a:t>
            </a:r>
          </a:p>
          <a:p>
            <a:r>
              <a:rPr lang="en-GB" sz="2400" dirty="0"/>
              <a:t>But</a:t>
            </a:r>
          </a:p>
          <a:p>
            <a:pPr>
              <a:buFont typeface="Arial" panose="020B0604020202020204" pitchFamily="34" charset="0"/>
              <a:buChar char="•"/>
            </a:pPr>
            <a:r>
              <a:rPr lang="en-GB" sz="2400" b="0" dirty="0"/>
              <a:t>Ten out of 16 YOTs inspected in 2019/2020 rated ‘Requires improvement’ or ‘Inadequate’ on governance and leadership.</a:t>
            </a:r>
          </a:p>
          <a:p>
            <a:pPr>
              <a:buFont typeface="Arial" panose="020B0604020202020204" pitchFamily="34" charset="0"/>
              <a:buChar char="•"/>
            </a:pPr>
            <a:r>
              <a:rPr lang="en-GB" sz="2400" b="0" dirty="0"/>
              <a:t>YOTs scoring inadequate on leadership had often had multiple changes of head of service or insufficient capacity in the senior leadership team.</a:t>
            </a:r>
          </a:p>
          <a:p>
            <a:pPr>
              <a:buFont typeface="Arial" panose="020B0604020202020204" pitchFamily="34" charset="0"/>
              <a:buChar char="•"/>
            </a:pPr>
            <a:r>
              <a:rPr lang="en-GB" sz="2400" b="0" dirty="0"/>
              <a:t>Management oversight of cases was sufficient in only just over half of inspected cases – compared to two-thirds in 2018/2019.</a:t>
            </a:r>
          </a:p>
          <a:p>
            <a:endParaRPr lang="en-GB" sz="2400" b="0" dirty="0"/>
          </a:p>
          <a:p>
            <a:endParaRPr lang="en-GB" dirty="0"/>
          </a:p>
        </p:txBody>
      </p:sp>
    </p:spTree>
    <p:extLst>
      <p:ext uri="{BB962C8B-B14F-4D97-AF65-F5344CB8AC3E}">
        <p14:creationId xmlns:p14="http://schemas.microsoft.com/office/powerpoint/2010/main" val="17326362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ED8B26101BCA41B8CAA9C7D0CAB250" ma:contentTypeVersion="13" ma:contentTypeDescription="Create a new document." ma:contentTypeScope="" ma:versionID="86d677beb8d50e2690f0504624ede66f">
  <xsd:schema xmlns:xsd="http://www.w3.org/2001/XMLSchema" xmlns:xs="http://www.w3.org/2001/XMLSchema" xmlns:p="http://schemas.microsoft.com/office/2006/metadata/properties" xmlns:ns3="eba624c0-40c3-4cca-abda-92d66bdf49ec" xmlns:ns4="07eca7b1-41cf-405d-ab9b-9852a2089dc6" targetNamespace="http://schemas.microsoft.com/office/2006/metadata/properties" ma:root="true" ma:fieldsID="985693c06effcfa359131b405cddc941" ns3:_="" ns4:_="">
    <xsd:import namespace="eba624c0-40c3-4cca-abda-92d66bdf49ec"/>
    <xsd:import namespace="07eca7b1-41cf-405d-ab9b-9852a2089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EventHashCode" minOccurs="0"/>
                <xsd:element ref="ns4:MediaServiceGenerationTime" minOccurs="0"/>
                <xsd:element ref="ns4:MediaServiceDateTaken" minOccurs="0"/>
                <xsd:element ref="ns4:MediaServiceAutoKeyPoints" minOccurs="0"/>
                <xsd:element ref="ns4:MediaServiceKeyPoints"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a624c0-40c3-4cca-abda-92d66bdf49e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eca7b1-41cf-405d-ab9b-9852a2089dc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E696FD-0EBB-4477-AC56-60EBB200E197}">
  <ds:schemaRefs>
    <ds:schemaRef ds:uri="http://schemas.microsoft.com/sharepoint/v3/contenttype/forms"/>
  </ds:schemaRefs>
</ds:datastoreItem>
</file>

<file path=customXml/itemProps2.xml><?xml version="1.0" encoding="utf-8"?>
<ds:datastoreItem xmlns:ds="http://schemas.openxmlformats.org/officeDocument/2006/customXml" ds:itemID="{C1DDD7C6-6517-40B7-8CC1-C46613650A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a624c0-40c3-4cca-abda-92d66bdf49ec"/>
    <ds:schemaRef ds:uri="07eca7b1-41cf-405d-ab9b-9852a2089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DAE3A5-D4DC-4A55-AB41-67E90C240CB5}">
  <ds:schemaRefs>
    <ds:schemaRef ds:uri="http://purl.org/dc/elements/1.1/"/>
    <ds:schemaRef ds:uri="http://schemas.microsoft.com/office/2006/metadata/properties"/>
    <ds:schemaRef ds:uri="http://purl.org/dc/terms/"/>
    <ds:schemaRef ds:uri="eba624c0-40c3-4cca-abda-92d66bdf49ec"/>
    <ds:schemaRef ds:uri="07eca7b1-41cf-405d-ab9b-9852a2089dc6"/>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5984</TotalTime>
  <Words>1079</Words>
  <Application>Microsoft Office PowerPoint</Application>
  <PresentationFormat>Widescreen</PresentationFormat>
  <Paragraphs>183</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Franklin Gothic Book</vt:lpstr>
      <vt:lpstr>Franklin Gothic Medium</vt:lpstr>
      <vt:lpstr>Helvetica Neue</vt:lpstr>
      <vt:lpstr>Tahoma</vt:lpstr>
      <vt:lpstr>Wingdings</vt:lpstr>
      <vt:lpstr>Angles</vt:lpstr>
      <vt:lpstr>YJB Live Presentation </vt:lpstr>
      <vt:lpstr>HMIP current youth inspection priorities</vt:lpstr>
      <vt:lpstr>Impact of Covid-19 on youth offending services</vt:lpstr>
      <vt:lpstr>Delivery during first Covid lockdown - strengths</vt:lpstr>
      <vt:lpstr>Delivery during first Covid lockdown – areas of concern</vt:lpstr>
      <vt:lpstr>16 YOT inspections in our 2019/2020 programme</vt:lpstr>
      <vt:lpstr>CURRENT YOUTH JUSTICE INSPECTION FRAMEWORK</vt:lpstr>
      <vt:lpstr>Overall ratings have worsened in 2019/2020</vt:lpstr>
      <vt:lpstr>Organisational delivery </vt:lpstr>
      <vt:lpstr>Youth justice management boards</vt:lpstr>
      <vt:lpstr>No correlation between funding and inspection scores</vt:lpstr>
      <vt:lpstr>Key questions on case supervision quality</vt:lpstr>
      <vt:lpstr>Quality of case supervision – key themes</vt:lpstr>
      <vt:lpstr>Quality of case work around desistance is higher than for safety of child or risks of harm to others</vt:lpstr>
      <vt:lpstr>Supervision of community resolution cases continues to score lower than YCs and YCCs</vt:lpstr>
      <vt:lpstr>Looked after children are receiving poorer supervision than others</vt:lpstr>
      <vt:lpstr>Change in relative number of children on YOT caseloads 2013 to 2019 -  by ethnicity </vt:lpstr>
      <vt:lpstr>Quality of court case supervision in 2019/2020 by ethnicity</vt:lpstr>
      <vt:lpstr>Some 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PROBATION – IN CRISIS OR ON THE ROAD TO RECOVERY?</dc:title>
  <dc:creator>Russell, Justin (HMI Probation)</dc:creator>
  <cp:lastModifiedBy>Bramall, Diane (HMI Probation)</cp:lastModifiedBy>
  <cp:revision>79</cp:revision>
  <cp:lastPrinted>2020-09-21T07:33:11Z</cp:lastPrinted>
  <dcterms:created xsi:type="dcterms:W3CDTF">2020-05-26T13:41:11Z</dcterms:created>
  <dcterms:modified xsi:type="dcterms:W3CDTF">2020-11-26T16:44:34Z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0x010100B9ED8B26101BCA41B8CAA9C7D0CAB250</vt:lpwstr>
  </property>
</Properties>
</file>